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4"/>
  </p:notesMasterIdLst>
  <p:sldIdLst>
    <p:sldId id="256" r:id="rId2"/>
    <p:sldId id="257" r:id="rId3"/>
    <p:sldId id="309" r:id="rId4"/>
    <p:sldId id="310" r:id="rId5"/>
    <p:sldId id="258" r:id="rId6"/>
    <p:sldId id="319" r:id="rId7"/>
    <p:sldId id="264" r:id="rId8"/>
    <p:sldId id="289" r:id="rId9"/>
    <p:sldId id="306" r:id="rId10"/>
    <p:sldId id="307" r:id="rId11"/>
    <p:sldId id="266" r:id="rId12"/>
    <p:sldId id="308" r:id="rId13"/>
    <p:sldId id="318" r:id="rId14"/>
    <p:sldId id="315" r:id="rId15"/>
    <p:sldId id="292" r:id="rId16"/>
    <p:sldId id="269" r:id="rId17"/>
    <p:sldId id="260" r:id="rId18"/>
    <p:sldId id="268" r:id="rId19"/>
    <p:sldId id="311" r:id="rId20"/>
    <p:sldId id="271" r:id="rId21"/>
    <p:sldId id="290" r:id="rId22"/>
    <p:sldId id="314" r:id="rId23"/>
    <p:sldId id="261" r:id="rId24"/>
    <p:sldId id="267" r:id="rId25"/>
    <p:sldId id="276" r:id="rId26"/>
    <p:sldId id="275" r:id="rId27"/>
    <p:sldId id="279" r:id="rId28"/>
    <p:sldId id="280" r:id="rId29"/>
    <p:sldId id="281" r:id="rId30"/>
    <p:sldId id="282" r:id="rId31"/>
    <p:sldId id="277" r:id="rId32"/>
    <p:sldId id="272" r:id="rId33"/>
    <p:sldId id="285" r:id="rId34"/>
    <p:sldId id="313" r:id="rId35"/>
    <p:sldId id="293" r:id="rId36"/>
    <p:sldId id="294" r:id="rId37"/>
    <p:sldId id="297" r:id="rId38"/>
    <p:sldId id="298" r:id="rId39"/>
    <p:sldId id="299" r:id="rId40"/>
    <p:sldId id="300" r:id="rId41"/>
    <p:sldId id="301" r:id="rId42"/>
    <p:sldId id="303" r:id="rId43"/>
    <p:sldId id="262" r:id="rId44"/>
    <p:sldId id="286" r:id="rId45"/>
    <p:sldId id="288" r:id="rId46"/>
    <p:sldId id="305" r:id="rId47"/>
    <p:sldId id="304" r:id="rId48"/>
    <p:sldId id="317" r:id="rId49"/>
    <p:sldId id="284" r:id="rId50"/>
    <p:sldId id="263" r:id="rId51"/>
    <p:sldId id="316" r:id="rId52"/>
    <p:sldId id="278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/>
              <a:t>วิธีการจัดซื้อ/จัดจ้าง ไม่ถูกต้อง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37701305053374E-2"/>
          <c:y val="0.18115013677923913"/>
          <c:w val="0.8949582660742007"/>
          <c:h val="0.727036285519473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การตรวจการจ้าง/ตรวจรับ ไม่ถูกต้อง (ส่งาของไม่ตรงตามสัญญา)</c:v>
                </c:pt>
              </c:strCache>
            </c:strRef>
          </c:tx>
          <c:dLbls>
            <c:dLbl>
              <c:idx val="0"/>
              <c:layout>
                <c:manualLayout>
                  <c:x val="-0.15934627432700715"/>
                  <c:y val="-0.179028002103020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0914431481372063E-2"/>
                  <c:y val="3.8435787692332971E-3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ผู้ผ่านงาน
10</a:t>
                    </a:r>
                    <a:r>
                      <a:rPr lang="th-TH" dirty="0" smtClean="0"/>
                      <a:t>%*</a:t>
                    </a:r>
                    <a:endParaRPr lang="th-TH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496358798297773"/>
                  <c:y val="0.11882474314196023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ผู้อนุมัติ
</a:t>
                    </a:r>
                    <a:r>
                      <a:rPr lang="th-TH" dirty="0" smtClean="0"/>
                      <a:t>10%*</a:t>
                    </a:r>
                    <a:endParaRPr lang="th-TH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กก.พิจารณาผล</c:v>
                </c:pt>
                <c:pt idx="1">
                  <c:v>ฝ่ายพัสดุ</c:v>
                </c:pt>
                <c:pt idx="2">
                  <c:v>ผู้ผ่านงาน</c:v>
                </c:pt>
                <c:pt idx="3">
                  <c:v>ผู้อนุมัติ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20508152758440551"/>
          <c:y val="7.827708413427798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0457608729056E-2"/>
          <c:y val="0.45081742123281404"/>
          <c:w val="0.88834111024700957"/>
          <c:h val="0.540707440089339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แก้ไขเอกสารการเบิกจ่าย</c:v>
                </c:pt>
              </c:strCache>
            </c:strRef>
          </c:tx>
          <c:dLbls>
            <c:dLbl>
              <c:idx val="0"/>
              <c:layout>
                <c:manualLayout>
                  <c:x val="-0.24622707406032898"/>
                  <c:y val="-0.102752045841495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436521237592986"/>
                  <c:y val="2.95136664042619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250657785991264E-2"/>
                  <c:y val="3.3256973057743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การเงิน</c:v>
                </c:pt>
                <c:pt idx="1">
                  <c:v>ผู้ผ่านงาน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13560771337655619"/>
          <c:y val="8.31208922981161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0457608729056E-2"/>
          <c:y val="0.46534884572432855"/>
          <c:w val="0.86490862717381289"/>
          <c:h val="0.526176015597825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ฝ่าฝืนกฎหมายจราจร</c:v>
                </c:pt>
              </c:strCache>
            </c:strRef>
          </c:tx>
          <c:dLbls>
            <c:dLbl>
              <c:idx val="0"/>
              <c:layout>
                <c:manualLayout>
                  <c:x val="9.9578062533997574E-3"/>
                  <c:y val="-0.136658702988362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436521237592986"/>
                  <c:y val="2.95136664042619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250657785991264E-2"/>
                  <c:y val="3.3256973057743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9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</c:f>
              <c:strCache>
                <c:ptCount val="1"/>
                <c:pt idx="0">
                  <c:v>พนักงานขับรถ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13560771337655619"/>
          <c:y val="8.31208922981161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0457608729056E-2"/>
          <c:y val="0.46534884572432855"/>
          <c:w val="0.86490862717381289"/>
          <c:h val="0.526176015597825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ฝ่าฝืนกฎจราจร+คู่กรณีมีส่วนประมาท</c:v>
                </c:pt>
              </c:strCache>
            </c:strRef>
          </c:tx>
          <c:dLbls>
            <c:dLbl>
              <c:idx val="0"/>
              <c:layout>
                <c:manualLayout>
                  <c:x val="-0.26793798363740112"/>
                  <c:y val="-3.0094923383922525E-2"/>
                </c:manualLayout>
              </c:layout>
              <c:spPr/>
              <c:txPr>
                <a:bodyPr/>
                <a:lstStyle/>
                <a:p>
                  <a:pPr>
                    <a:defRPr sz="1900"/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607580035974603"/>
                  <c:y val="-4.3315087051242152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250657785991264E-2"/>
                  <c:y val="3.3256973057743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พนักงานขับรถ</c:v>
                </c:pt>
                <c:pt idx="1">
                  <c:v>หักส่วนคู่กรณี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13560771337655619"/>
          <c:y val="8.31208922981161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0457608729056E-2"/>
          <c:y val="0.46534884572432855"/>
          <c:w val="0.86490862717381289"/>
          <c:h val="0.526176015597825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ฝ่าฝืนกฎจราจร+เหตุปัจจัยภายนอก</c:v>
                </c:pt>
              </c:strCache>
            </c:strRef>
          </c:tx>
          <c:dLbls>
            <c:dLbl>
              <c:idx val="0"/>
              <c:layout>
                <c:manualLayout>
                  <c:x val="-0.22017470351379784"/>
                  <c:y val="-0.112439662169171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607545846081892"/>
                  <c:y val="0.18451514624486631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250657785991264E-2"/>
                  <c:y val="3.3256973057743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9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พนักงานขับรถ</c:v>
                </c:pt>
                <c:pt idx="1">
                  <c:v>หักเหตุภายนอก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22097646642727767"/>
          <c:y val="2.81168437001363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16739118691198E-2"/>
          <c:y val="0.3512727651839006"/>
          <c:w val="0.839402655566303"/>
          <c:h val="0.573101780961535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การตรวจการจ้าง/ตรวจรับ ไม่ถูกต้อง 
(ส่งของไม่ตรงตามสัญญา)</c:v>
                </c:pt>
              </c:strCache>
            </c:strRef>
          </c:tx>
          <c:dLbls>
            <c:dLbl>
              <c:idx val="0"/>
              <c:layout>
                <c:manualLayout>
                  <c:x val="-0.21099210179500952"/>
                  <c:y val="-0.102879269453152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511250533834677E-2"/>
                  <c:y val="-7.2206349053003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9615409704732091E-3"/>
                  <c:y val="2.58405265759521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กก.ตรวจรับ</c:v>
                </c:pt>
                <c:pt idx="1">
                  <c:v>ฝ่ายพัสดุ</c:v>
                </c:pt>
                <c:pt idx="2">
                  <c:v>ผู้ผ่านงาน</c:v>
                </c:pt>
                <c:pt idx="3">
                  <c:v>ผู้อนุมัติ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22097646642727767"/>
          <c:y val="2.81168437001363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16739118691198E-2"/>
          <c:y val="0.26181008068346667"/>
          <c:w val="0.91808326088130876"/>
          <c:h val="0.662564465461969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ไม่เรียกค่าปรับกรณีส่งมอบงาน/ของล่าช้า</c:v>
                </c:pt>
              </c:strCache>
            </c:strRef>
          </c:tx>
          <c:dLbls>
            <c:dLbl>
              <c:idx val="0"/>
              <c:layout>
                <c:manualLayout>
                  <c:x val="-0.20775596799132409"/>
                  <c:y val="-0.217902720953710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511250533834677E-2"/>
                  <c:y val="-7.2206349053003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5704875808906043E-2"/>
                  <c:y val="-5.08417744244198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กก.ตรวจรับ</c:v>
                </c:pt>
                <c:pt idx="1">
                  <c:v>ฝ่ายพัสดุ</c:v>
                </c:pt>
                <c:pt idx="2">
                  <c:v>ผู้ผ่านงาน</c:v>
                </c:pt>
                <c:pt idx="3">
                  <c:v>ผู้อนุมัติ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/>
              <a:t>ใช้เงินผิดระเบียบ (ไม่นำเงินรายได้เข้าบัญชีแต่นำไปใช้โดยผิดระเบียบ)</a:t>
            </a:r>
          </a:p>
        </c:rich>
      </c:tx>
      <c:layout>
        <c:manualLayout>
          <c:xMode val="edge"/>
          <c:yMode val="edge"/>
          <c:x val="0.15463572345172658"/>
          <c:y val="1.02243068000495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16739118691198E-2"/>
          <c:y val="0.26181008068346667"/>
          <c:w val="0.91808326088130876"/>
          <c:h val="0.662564465461969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ใช้เงินผิดระเบียบ 
(ไม่นำเงินรายได้เข้าบัญชีแต่นำไปใช้โดยผิดระเบียบ)</c:v>
                </c:pt>
              </c:strCache>
            </c:strRef>
          </c:tx>
          <c:dLbls>
            <c:dLbl>
              <c:idx val="0"/>
              <c:layout>
                <c:manualLayout>
                  <c:x val="-0.14141522501577297"/>
                  <c:y val="0.127042848701191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4934729474502834"/>
                  <c:y val="-0.14633257335336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356071037978452"/>
                  <c:y val="-7.92104017428015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การเงิน</c:v>
                </c:pt>
                <c:pt idx="1">
                  <c:v>ผู้ผ่านงาน</c:v>
                </c:pt>
                <c:pt idx="2">
                  <c:v>ผู้อนุมัติ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28406791747619731"/>
          <c:y val="1.02243068000495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027905210170867"/>
          <c:y val="0.392169992384099"/>
          <c:w val="0.58972094789829133"/>
          <c:h val="0.424849332360816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รับเงินแล้วไม่ออกใบเสร็จรับเงิน/
แก้ไขหรือปลอมใบเสร็จรับเงิน</c:v>
                </c:pt>
              </c:strCache>
            </c:strRef>
          </c:tx>
          <c:dLbls>
            <c:dLbl>
              <c:idx val="0"/>
              <c:layout>
                <c:manualLayout>
                  <c:x val="-0.16617293200484498"/>
                  <c:y val="-0.100323394019022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488751024050624"/>
                  <c:y val="-7.47624257530161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728793458360092E-2"/>
                  <c:y val="3.0700896357731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การเงิน</c:v>
                </c:pt>
                <c:pt idx="1">
                  <c:v>ผู้ผ่านงาน</c:v>
                </c:pt>
                <c:pt idx="2">
                  <c:v>ผู้อนุมัติ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69876269961346"/>
          <c:y val="0.29728413457134079"/>
          <c:w val="0.76096723578294267"/>
          <c:h val="0.58001523708417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ผู้ทุจริต</c:v>
                </c:pt>
              </c:strCache>
            </c:strRef>
          </c:tx>
          <c:dLbls>
            <c:dLbl>
              <c:idx val="0"/>
              <c:layout>
                <c:manualLayout>
                  <c:x val="-6.6247873109368199E-4"/>
                  <c:y val="-0.280878335048796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</c:f>
              <c:strCache>
                <c:ptCount val="1"/>
                <c:pt idx="0">
                  <c:v>ผู้ทุจริต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4.7474964389683891E-2"/>
          <c:y val="0.5137714167024920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84967704582053E-3"/>
          <c:y val="0.71934780998568593"/>
          <c:w val="0.38754151526072539"/>
          <c:h val="0.27915296046010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ไม่มีหลักฐานการเบิกจ่าย</c:v>
                </c:pt>
              </c:strCache>
            </c:strRef>
          </c:tx>
          <c:dLbls>
            <c:dLbl>
              <c:idx val="0"/>
              <c:layout>
                <c:manualLayout>
                  <c:x val="-0.10738316790455983"/>
                  <c:y val="-5.4314013418798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511250533834677E-2"/>
                  <c:y val="-7.2206349053003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250657785991264E-2"/>
                  <c:y val="3.3256973057743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การเงิน</c:v>
                </c:pt>
                <c:pt idx="1">
                  <c:v>ผู้ผ่านงาน</c:v>
                </c:pt>
                <c:pt idx="2">
                  <c:v>ผู้อนุมัติ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39175479358046E-2"/>
          <c:y val="7.1329824363553429E-3"/>
          <c:w val="0.79363625840271868"/>
          <c:h val="0.692821671918565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ผู้ทุจริต</c:v>
                </c:pt>
              </c:strCache>
            </c:strRef>
          </c:tx>
          <c:dLbls>
            <c:dLbl>
              <c:idx val="0"/>
              <c:layout>
                <c:manualLayout>
                  <c:x val="5.9005068503344554E-3"/>
                  <c:y val="-0.430540006740656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</c:f>
              <c:strCache>
                <c:ptCount val="1"/>
                <c:pt idx="0">
                  <c:v>ผู้ทุจริต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>
        <c:manualLayout>
          <c:xMode val="edge"/>
          <c:yMode val="edge"/>
          <c:x val="0.13560771337655619"/>
          <c:y val="8.31208922981161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0457608729056E-2"/>
          <c:y val="0.46534884572432855"/>
          <c:w val="0.86490862717381289"/>
          <c:h val="0.526176015597825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ทำหลักฐานการจ่ายเท็จ</c:v>
                </c:pt>
              </c:strCache>
            </c:strRef>
          </c:tx>
          <c:dLbls>
            <c:dLbl>
              <c:idx val="0"/>
              <c:layout>
                <c:manualLayout>
                  <c:x val="-0.24622707406032898"/>
                  <c:y val="-0.102752045841495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436521237592986"/>
                  <c:y val="2.95136664042619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7250657785991264E-2"/>
                  <c:y val="3.3256973057743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475191339596318E-2"/>
                  <c:y val="9.00785580990195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การเงิน</c:v>
                </c:pt>
                <c:pt idx="1">
                  <c:v>ผู้ผ่านงาน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35823-5DB5-4059-95F8-DC786C656DC2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EB79C-214F-470C-A368-C58C76941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091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EB79C-214F-470C-A368-C58C769419CD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229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เพื่อเป็นแนวทางการสอบข้อเท็จจริงเพื่อความละเอียด รอบคอบและครบถ้วนทุกประเด็น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EB79C-214F-470C-A368-C58C769419CD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569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EB79C-214F-470C-A368-C58C769419CD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13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EB79C-214F-470C-A368-C58C769419CD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ามเหลี่ยมหน้าจั่ว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ามเหลี่ยมมุมฉาก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สามเหลี่ยมหน้าจั่ว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081E43-7354-4079-983B-F90107A26146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D2F97D-D91E-45BF-BEB7-9AA81E319A7F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microsoft.com/office/2007/relationships/hdphoto" Target="../media/hdphoto2.wdp"/><Relationship Id="rId7" Type="http://schemas.openxmlformats.org/officeDocument/2006/relationships/image" Target="../media/image18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7.wdp"/><Relationship Id="rId4" Type="http://schemas.openxmlformats.org/officeDocument/2006/relationships/image" Target="../media/image40.jpeg"/><Relationship Id="rId9" Type="http://schemas.microsoft.com/office/2007/relationships/hdphoto" Target="../media/hdphoto9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3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5852" y="5157192"/>
            <a:ext cx="5306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risakdi" panose="02000506000000020004" pitchFamily="2" charset="-34"/>
                <a:cs typeface="TH Srisakdi" panose="02000506000000020004" pitchFamily="2" charset="-34"/>
              </a:rPr>
              <a:t>กลุ่มงานอุทธรณ์และละเมิด  </a:t>
            </a:r>
          </a:p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risakdi" panose="02000506000000020004" pitchFamily="2" charset="-34"/>
                <a:cs typeface="TH Srisakdi" panose="02000506000000020004" pitchFamily="2" charset="-34"/>
              </a:rPr>
              <a:t>กองกฎหมาย สำนักงานปลัดกระทรวงแรงงาน</a:t>
            </a:r>
            <a:endParaRPr lang="th-TH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risakdi" panose="02000506000000020004" pitchFamily="2" charset="-34"/>
              <a:cs typeface="TH Srisakdi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14352" y="1556792"/>
            <a:ext cx="91583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6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การสอบข้อเท็จจริงความรับผิด</a:t>
            </a:r>
          </a:p>
          <a:p>
            <a:pPr algn="ctr"/>
            <a:r>
              <a:rPr lang="th-TH" sz="6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ทางละเมิดของเจ้าหน้าที่</a:t>
            </a:r>
          </a:p>
        </p:txBody>
      </p:sp>
    </p:spTree>
    <p:extLst>
      <p:ext uri="{BB962C8B-B14F-4D97-AF65-F5344CB8AC3E}">
        <p14:creationId xmlns:p14="http://schemas.microsoft.com/office/powerpoint/2010/main" val="24076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6102" y="5486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แม้พ้นจากราชการไปแล้ว ก็ต้องยังรับผิดในผลแห่งการกระทำละเมิดเมื่อครั้งปฏิบัติในราชการ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คำสั่ง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ศาลปกครองสูงสุด ที่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154/2547</a:t>
            </a:r>
          </a:p>
          <a:p>
            <a:pPr algn="thaiDist"/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   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การที่เจ้าหน้าที่ของรัฐกระทำละเมิดในการปฏิบัติหน้าที่ แม้ว่าเจ้าหน้าที่ผู้นั้นจะพ้นจากราชการ ไปแล้ว แต่ก็ยังไม่พ้นจากความรับผิดในผลแห่งละเมิดที่ตนได้กระทำในการปฏิบัติหน้าที่ หน่วยงานของรัฐที่ได้รับความเสียหาย ยังคงมีสิทธิเรียกร้องให้บุคคลดังกล่าวชดใช้ค่าสินไหมทดแทนแก่หน่วยงานของรัฐ ด้วยการออกคำสั่งเรียกให้ชำระเงินได้ ตามมาตรา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10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ประกอบมาตรา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แห่งพระราชบัญญัติความรับผิดทางละเมิดของเจ้าหน้าที่ พ.ศ.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2539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หากบุคคลนั้นไม่ชดใช้ หน่วยงานของรัฐสามารถใช้มาตรการบังคับทางปกครองได้ ตามพระราชบัญญัติวิธีปฏิบัติราชการทางปกครอง พ. ศ.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2539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โดยไม่จำต้อง นำคดีไปฟ้องต่อศาลปกครองแต่อย่างใด</a:t>
            </a: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87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838" y="47526"/>
            <a:ext cx="7600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ภาพรวมการดำเนินการความรับผิดทางละเมิดของเจ้าหน้าที่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565600" y="1143752"/>
            <a:ext cx="2448242" cy="360000"/>
          </a:xfrm>
          <a:prstGeom prst="roundRect">
            <a:avLst>
              <a:gd name="adj" fmla="val 10389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รายงานผู้บังคับบัญชา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267744" y="2708920"/>
            <a:ext cx="3060000" cy="900000"/>
          </a:xfrm>
          <a:prstGeom prst="roundRect">
            <a:avLst>
              <a:gd name="adj" fmla="val 10389"/>
            </a:avLst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ดำเนินการสอบสวน/</a:t>
            </a:r>
          </a:p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รวบรวมพยานหลักฐาน/</a:t>
            </a:r>
          </a:p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ผู้เกี่ยวข้องชี้แจงโต้แย้ง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615517" y="4726885"/>
            <a:ext cx="2204234" cy="360000"/>
          </a:xfrm>
          <a:prstGeom prst="roundRect">
            <a:avLst>
              <a:gd name="adj" fmla="val 10389"/>
            </a:avLst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ก.คลังตรวจสอบ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950891" y="5519013"/>
            <a:ext cx="3639030" cy="360000"/>
          </a:xfrm>
          <a:prstGeom prst="roundRect">
            <a:avLst>
              <a:gd name="adj" fmla="val 10389"/>
            </a:avLst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ออกคำสั่งให้ชดใช้ค่าสินไหมทดแทน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141649" y="6235861"/>
            <a:ext cx="1296144" cy="433499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สิ้นสุด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637593" y="548680"/>
            <a:ext cx="2304256" cy="36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เกิดความเสียหาย</a:t>
            </a:r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3699721" y="981744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ลูกศรขวา 15"/>
          <p:cNvSpPr/>
          <p:nvPr/>
        </p:nvSpPr>
        <p:spPr>
          <a:xfrm rot="5400000">
            <a:off x="3699721" y="1574784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2261708" y="1772816"/>
            <a:ext cx="3060000" cy="720000"/>
          </a:xfrm>
          <a:prstGeom prst="roundRect">
            <a:avLst>
              <a:gd name="adj" fmla="val 10389"/>
            </a:avLst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แต่งตั้ง </a:t>
            </a:r>
            <a:r>
              <a:rPr lang="th-TH" sz="2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คก</a:t>
            </a:r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.สอบข้อเท็จจริง</a:t>
            </a:r>
          </a:p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</a:t>
            </a:r>
          </a:p>
        </p:txBody>
      </p:sp>
      <p:sp>
        <p:nvSpPr>
          <p:cNvPr id="18" name="แผนผังลําดับงาน: การตัดสินใจ 17"/>
          <p:cNvSpPr/>
          <p:nvPr/>
        </p:nvSpPr>
        <p:spPr>
          <a:xfrm>
            <a:off x="2853617" y="4517817"/>
            <a:ext cx="1850414" cy="684096"/>
          </a:xfrm>
          <a:prstGeom prst="flowChartDecision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วินิจฉัย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สั่งการ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2544164" y="3861048"/>
            <a:ext cx="2520660" cy="360000"/>
          </a:xfrm>
          <a:prstGeom prst="roundRect">
            <a:avLst>
              <a:gd name="adj" fmla="val 10389"/>
            </a:avLst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th-TH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รางานผลการสอบสวน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5736" y="507763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จนท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.ต้องรับผิด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5374957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ไม่มี </a:t>
            </a:r>
            <a:r>
              <a:rPr lang="th-TH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จนท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</a:p>
          <a:p>
            <a:pPr algn="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ต้องรับผิด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3" name="ลูกศรขวา 22"/>
          <p:cNvSpPr/>
          <p:nvPr/>
        </p:nvSpPr>
        <p:spPr>
          <a:xfrm rot="5400000">
            <a:off x="3699721" y="2539916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 rot="5400000">
            <a:off x="3699721" y="3670012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ขวา 24"/>
          <p:cNvSpPr/>
          <p:nvPr/>
        </p:nvSpPr>
        <p:spPr>
          <a:xfrm rot="5400000">
            <a:off x="3699721" y="4276283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4779841" y="4798893"/>
            <a:ext cx="792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 rot="10800000">
            <a:off x="1046936" y="4822691"/>
            <a:ext cx="1730384" cy="74674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ลูกศรขวา 27"/>
          <p:cNvSpPr/>
          <p:nvPr/>
        </p:nvSpPr>
        <p:spPr>
          <a:xfrm rot="5400000">
            <a:off x="234945" y="5642023"/>
            <a:ext cx="1692000" cy="74674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ลูกศรขวา 29"/>
          <p:cNvSpPr/>
          <p:nvPr/>
        </p:nvSpPr>
        <p:spPr>
          <a:xfrm>
            <a:off x="1047273" y="6424308"/>
            <a:ext cx="180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ขวา 31"/>
          <p:cNvSpPr/>
          <p:nvPr/>
        </p:nvSpPr>
        <p:spPr>
          <a:xfrm rot="5400000">
            <a:off x="3699721" y="6003296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ขวา 27"/>
          <p:cNvSpPr/>
          <p:nvPr/>
        </p:nvSpPr>
        <p:spPr>
          <a:xfrm rot="5400000">
            <a:off x="6365378" y="5427668"/>
            <a:ext cx="684000" cy="74674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ลูกศรขวา 33"/>
          <p:cNvSpPr/>
          <p:nvPr/>
        </p:nvSpPr>
        <p:spPr>
          <a:xfrm rot="10800000">
            <a:off x="5769946" y="5699037"/>
            <a:ext cx="972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202689" y="1628800"/>
            <a:ext cx="8664137" cy="0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202689" y="4437112"/>
            <a:ext cx="8664137" cy="0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4715" y="795866"/>
            <a:ext cx="174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1.ขั้นตอนการ</a:t>
            </a:r>
          </a:p>
          <a:p>
            <a:r>
              <a:rPr lang="th-TH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พิจารณาเบื้องต้น</a:t>
            </a:r>
            <a:endParaRPr lang="th-TH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4248" y="2372687"/>
            <a:ext cx="230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2.ขั้นตอน</a:t>
            </a:r>
          </a:p>
          <a:p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การสอบสวน</a:t>
            </a:r>
            <a:endParaRPr lang="th-TH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9067" y="6041221"/>
            <a:ext cx="230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3.ขั้นตอนพิจารณา</a:t>
            </a:r>
          </a:p>
          <a:p>
            <a:r>
              <a:rPr lang="th-TH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ออกคำสั่ง</a:t>
            </a:r>
            <a:endParaRPr lang="th-TH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0" name="ลูกศรขวา 39"/>
          <p:cNvSpPr/>
          <p:nvPr/>
        </p:nvSpPr>
        <p:spPr>
          <a:xfrm rot="5400000">
            <a:off x="3689912" y="5284957"/>
            <a:ext cx="180000" cy="144016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38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6474" y="47667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การสั่งให้ชดใช้ค่าเสียหายในความรับผิดทางละเมิดโดยไม่ได้ดำเนินการสอบสวนผู้นั้นไม่ได้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r>
              <a:rPr lang="th-TH" i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คำ</a:t>
            </a:r>
            <a:r>
              <a:rPr lang="th-TH" i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พิพากษาศาลปกครองสูงสุด ที่ อ. </a:t>
            </a:r>
            <a:r>
              <a:rPr lang="en-US" i="1" dirty="0">
                <a:latin typeface="TH Kodchasal" panose="02000506000000020004" pitchFamily="2" charset="-34"/>
                <a:cs typeface="TH Kodchasal" panose="02000506000000020004" pitchFamily="2" charset="-34"/>
              </a:rPr>
              <a:t>55/2546  </a:t>
            </a:r>
          </a:p>
          <a:p>
            <a:pPr algn="thaiDist"/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    คำสั่งของกรมการค้าต่างประเทศ ที่สั่งให้เจ้าหน้าที่ซึ่งเป็นผู้บังคับบัญชาของเจ้าหน้าที่ผู้กระทำละเมิดชดใช้เงินให้แก่หน่วยงานของรัฐ เป็นคำสั่งทางปกครองตามมาตรา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5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แห่งพระราชบัญญัติวิธีปฏิบัติราชการทางปกครอง พ.ศ.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2539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ซึ่งเจ้าหน้าที่ผู้ได้รับคำสั่งนั้น ต้องมีโอกาสที่จะได้ทราบข้อเท็จจริงอย่างเพียงพอ และมีโอกาสได้โต้แย้งแสดงพยานหลักฐานของตน ตามมาตรา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30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วรรคหนึ่งแห่งพระราชบัญญัติฉบับเดียวกัน เมื่อเจ้าหน้าที่ซึ่งเป็นผู้บังคับบัญชานั้น ไม่มีโอกาสได้ทราบข้อเท็จจริงอย่างเพียงพอ และไม่มีโอกาสได้โต้แย้งและแสดงพยานหลักฐานของตน กรณีจึงเป็นคำสั่งที่ไม่ชอบด้วยกฎหมาย เนื่องจากการกระทำโดยไม่ถูกต้องตามขั้นตอนหรือวิธีการอันเป็นสาระสำคัญที่กำหนดไว้สำหรับการกระทำนั้น</a:t>
            </a:r>
          </a:p>
        </p:txBody>
      </p:sp>
    </p:spTree>
    <p:extLst>
      <p:ext uri="{BB962C8B-B14F-4D97-AF65-F5344CB8AC3E}">
        <p14:creationId xmlns:p14="http://schemas.microsoft.com/office/powerpoint/2010/main" val="13847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4137" y="1976348"/>
            <a:ext cx="878497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ข้อ 8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วรรค1 ของ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สำนักนายกรัฐมนตรี ว่าด้วยหลักเกณฑ์การปฏิบัติ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เกี่ยวกับความ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รับผิดทางละเมิดของเจ้าหน้าที่ พ.ศ. 2539 และที่แก้ไขเพิ่มเติม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บัญญัติว่า 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>
              <a:spcBef>
                <a:spcPts val="6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“เมื่อ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เกิดความเสียหาย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แก่หน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วยงาน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ของรัฐ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แห่ง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ใด และ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หัวหน้าหน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วยงานของรัฐแห่ง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นั้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นมีเหตุอันควรเชื่อ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่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า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เกิดจากการ</a:t>
            </a:r>
            <a:r>
              <a:rPr lang="th-TH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กระทํา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ของ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เจ้าหน้าที่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ของ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หน่วยงาน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ของรัฐ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แห่ง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นั้น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ให้หัวหน้าหน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วยงาน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ของรัฐ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ดังกล่าวแต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งตั้ง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คณะกรรมการสอบ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อเท็จจริง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ความรับผิดทางละเมิดขึ้น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คณะหนึ่ง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โดย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ไม่ชักช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า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เพื่อพิจารณาเสนอความเห็น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เกี่ยวกับผู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รับผิดและ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จํานวน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สินไหมทดแทนที่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ผู้นั้นต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องชดใช้”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38447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อำนาจหน้าที่ในการแต่งตั้งคณะกรรมการสอบข้อเท็จจริง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 rot="5400000">
            <a:off x="4014190" y="-3969568"/>
            <a:ext cx="1008114" cy="9036497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4000">
                <a:srgbClr val="85C2FF">
                  <a:lumMod val="0"/>
                  <a:alpha val="0"/>
                </a:srgbClr>
              </a:gs>
              <a:gs pos="48000">
                <a:srgbClr val="C4D6EB">
                  <a:lumMod val="89000"/>
                </a:srgbClr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018" y="47526"/>
            <a:ext cx="7325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การแต่งตั้งคณะกรรมการสอบข้อเท็จจริง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ความรับผิดทางละเมิดของเจ้าหน้าที่</a:t>
            </a:r>
          </a:p>
        </p:txBody>
      </p:sp>
    </p:spTree>
    <p:extLst>
      <p:ext uri="{BB962C8B-B14F-4D97-AF65-F5344CB8AC3E}">
        <p14:creationId xmlns:p14="http://schemas.microsoft.com/office/powerpoint/2010/main" val="16642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33"/>
          <p:cNvSpPr txBox="1">
            <a:spLocks/>
          </p:cNvSpPr>
          <p:nvPr/>
        </p:nvSpPr>
        <p:spPr>
          <a:xfrm>
            <a:off x="251520" y="1700808"/>
            <a:ext cx="8784976" cy="4680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spcBef>
                <a:spcPts val="0"/>
              </a:spcBef>
              <a:buSzPts val="1820"/>
              <a:buBlip>
                <a:blip r:embed="rId2"/>
              </a:buBlip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กรณีที่ผลการสอบสวนข้อเท็จจริงเบื้องต้นชัดเจนว่า “ความเสียหายไม่ได้เกิดจากการกระทำของเจ้าหน้าที่” ไม่จำต้องแต่งตั้งคณะกรรมการฯ  เช่น ขณะขับรถมีเศษหินกระเด็นถูกกระจกรถร้าวหรือแตก หรือกรณีหน้าต่างของอาคารเกิดรอยแตกร้าวเองเพราะใช้งานมานาน เป็นต้น </a:t>
            </a:r>
          </a:p>
          <a:p>
            <a:pPr marL="457200" indent="-457200" algn="thaiDist">
              <a:spcBef>
                <a:spcPts val="0"/>
              </a:spcBef>
              <a:buSzPts val="1820"/>
              <a:buBlip>
                <a:blip r:embed="rId2"/>
              </a:buBlip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กรณีแน่ชัดแล้วว่าเจ้าหน้าที่ที่ทำละเมิด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เป็นใคร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ความเสียหายมีจำนวนเท่าใด และเจ้าหน้าที่ผู้นั้นยินยอมชดใช้ค่าสินไหมทดแทนแล้ว ถือว่าหน่วยงานได้รับการเยียวยาชดใช้แล้วไม่ต้องแต่งตั้งคณะกรรมการฯ </a:t>
            </a: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เมื่อเกิดความเสียหายขึ้น </a:t>
            </a:r>
          </a:p>
          <a:p>
            <a:pPr algn="ct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ต้องแต่งตั้งคณะกรรมการฯ เสมอไปหรือไม่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?</a:t>
            </a:r>
            <a:endParaRPr lang="th-TH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4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92" y="47526"/>
            <a:ext cx="84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การแต่งตั้งคณะกรรมการสอบข้อเท็จจริง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ความรับผิดทางละเมิดของเจ้าหน้าที่ (ต่อ)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109043"/>
            <a:ext cx="89484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เพื่อให้ทราบว่าความเสียหายที่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เกิดขึ้นนั้น มี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การกระทำ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ละเมิดหรือไม่</a:t>
            </a:r>
            <a:endParaRPr lang="th-TH" sz="24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มีเจ้าหน้าที่ต้องรับผิดชดใช้ค่าสินไหมทดแทน อันเนื่องมาจากการทำโดยจงใจหรือประมาทเลินเล่ออย่างร้ายแรงหรือไม่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ความเสียหายที่เกิดขึ้นหน่วยงานของรัฐมีส่วนบกพร่องหรือไม่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เจ้าหน้าที่ผู้ต้องรับผิดจะต้องรับผิดจำนวนเท่าใด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ถ้ามีเจ้าหน้าที่ผู้ต้องรับผิดหลายคน แต่ละคนมีสัดส่วนการรับผิดเป็นอย่างไร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458" y="1465620"/>
            <a:ext cx="649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วัตถุประสงค์ของการแต่งตั้งคณะกรรมการฯ</a:t>
            </a:r>
            <a:endParaRPr lang="th-TH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39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5" t="2001" r="5289" b="3793"/>
          <a:stretch/>
        </p:blipFill>
        <p:spPr bwMode="auto">
          <a:xfrm>
            <a:off x="6804248" y="1845611"/>
            <a:ext cx="2109312" cy="31194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89250" y="766445"/>
            <a:ext cx="297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ว75/2550 </a:t>
            </a:r>
          </a:p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ซักซ้อมแนวปฏิบัติการสอบละเมิด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54448" y="675981"/>
            <a:ext cx="36337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ว217/2551</a:t>
            </a:r>
            <a:endParaRPr lang="th-TH" sz="1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>
              <a:spcBef>
                <a:spcPts val="600"/>
              </a:spcBef>
            </a:pP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สอบข้อเท็จจริงความรับผิดทาง</a:t>
            </a: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ละเมิดฯ</a:t>
            </a:r>
          </a:p>
        </p:txBody>
      </p:sp>
      <p:pic>
        <p:nvPicPr>
          <p:cNvPr id="8" name="รูปภาพ 7" descr="การสอบข้อเท็จจริง ว217-2551.pdf - Foxit Phantom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6" t="13181" r="31053" b="6103"/>
          <a:stretch/>
        </p:blipFill>
        <p:spPr>
          <a:xfrm>
            <a:off x="3668335" y="1869475"/>
            <a:ext cx="2276093" cy="30716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รูปภาพ 9" descr="การสอบข้อเท็จจริง ว217-2551.pdf - Foxit Phantom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13181" r="32808" b="4901"/>
          <a:stretch/>
        </p:blipFill>
        <p:spPr>
          <a:xfrm>
            <a:off x="3520043" y="1725459"/>
            <a:ext cx="2327565" cy="30963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รูปภาพ 10" descr="การสอบข้อเท็จจริง ว217-2551.pdf - Foxit Phantom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12196" r="32084" b="5514"/>
          <a:stretch/>
        </p:blipFill>
        <p:spPr>
          <a:xfrm>
            <a:off x="3440772" y="1653451"/>
            <a:ext cx="2284541" cy="30963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6"/>
          <a:stretch/>
        </p:blipFill>
        <p:spPr>
          <a:xfrm>
            <a:off x="379420" y="1887984"/>
            <a:ext cx="2320372" cy="31251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รูปภาพ 11" descr="การคลิปหน้าจอ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5" y="1755297"/>
            <a:ext cx="2320372" cy="31689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รูปภาพ 12" descr="การคลิปหน้าจอ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2" y="1696072"/>
            <a:ext cx="2320372" cy="31084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สี่เหลี่ยมผืนผ้า 13"/>
          <p:cNvSpPr/>
          <p:nvPr/>
        </p:nvSpPr>
        <p:spPr>
          <a:xfrm>
            <a:off x="6733425" y="766445"/>
            <a:ext cx="237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คำสั่งที่ 256/2556</a:t>
            </a:r>
          </a:p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ปลัดมอบอำนาจให้ ผวจ.</a:t>
            </a:r>
          </a:p>
        </p:txBody>
      </p:sp>
    </p:spTree>
    <p:extLst>
      <p:ext uri="{BB962C8B-B14F-4D97-AF65-F5344CB8AC3E}">
        <p14:creationId xmlns:p14="http://schemas.microsoft.com/office/powerpoint/2010/main" val="18305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792" y="116632"/>
            <a:ext cx="84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การแต่งตั้งคณะกรรมการสอบข้อเท็จจริง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ความรับผิดทางละเมิดของเจ้าหน้าที่ (ต่อ)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1" y="1772431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หน่วยงานของรัฐเกิดความเสียหาย   และ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2. มีเหตุอันควรเชื่อว่าความเสียหายนั้น เกิดจากการกระทำของเจ้าหน้าที่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24" y="134076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เงื่อนไขการแต่งตั้ง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36" y="2608456"/>
            <a:ext cx="8815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2. หัวหน้าหน่วยงานเป็นผู้มีอำนาจแต่งตั้ง คือ ปลัดกระทรวงแรงงาน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ส่วน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ภูมิภาค คือ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ผู้ว่าราชการจังหวัด (คำสั่งที่ 256/2556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5 มี.ค. 2556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024" y="3564305"/>
            <a:ext cx="88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คณะกรรมการจำนวนไม่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เกิน 5 คน 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(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จนท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.ในหน่วยงานหรือหน่วยงานอื่นก็ได้)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518412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4. ต้องกำหนดเวลาแล้วเสร็จด้วย 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(ภายใน 60 วัน อาจขยายได้ครั้งละไม่เกิน 30 วัน)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528" y="5427221"/>
            <a:ext cx="896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ผู้แต่งตั้งหรือกรรมการ ต้องไม่เป็นผู้มีส่วนได้เสียหรือมีส่วนเกี่ยวข้อง  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(อาจเสียความเป็นกลาง)</a:t>
            </a:r>
          </a:p>
        </p:txBody>
      </p:sp>
    </p:spTree>
    <p:extLst>
      <p:ext uri="{BB962C8B-B14F-4D97-AF65-F5344CB8AC3E}">
        <p14:creationId xmlns:p14="http://schemas.microsoft.com/office/powerpoint/2010/main" val="31874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0220329_150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1343" r="-642" b="-663"/>
          <a:stretch/>
        </p:blipFill>
        <p:spPr bwMode="auto">
          <a:xfrm rot="5400000">
            <a:off x="-586388" y="1253161"/>
            <a:ext cx="5713934" cy="41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20220329_1505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" t="-505" r="703" b="-284"/>
          <a:stretch/>
        </p:blipFill>
        <p:spPr bwMode="auto">
          <a:xfrm rot="5400000">
            <a:off x="3886659" y="1247611"/>
            <a:ext cx="5631138" cy="42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 rot="19822670">
            <a:off x="263504" y="27511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ตัวอย่างคำสั่งแต่งตั้งคณะกรรมการสอบข้อเท็จจริงความรับผิดทางละเมิด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1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944724"/>
            <a:ext cx="6624735" cy="4968552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 rot="19912053">
            <a:off x="683338" y="3041757"/>
            <a:ext cx="7941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ตัวอย่างคำสั่งแต่งตั้งคณะกรรมการสอบข้อเท็จจริงความรับผิดทางละเมิด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47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 rot="5400000">
            <a:off x="2862063" y="-1377279"/>
            <a:ext cx="3312368" cy="9036497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4000">
                <a:srgbClr val="85C2FF">
                  <a:lumMod val="0"/>
                  <a:alpha val="0"/>
                </a:srgbClr>
              </a:gs>
              <a:gs pos="48000">
                <a:srgbClr val="C4D6EB">
                  <a:lumMod val="89000"/>
                </a:srgbClr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2325" y="548680"/>
            <a:ext cx="41745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ขอบเขตเนื้อหา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4969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การแต่งตั้งคณะกรรมการสอบข้อเท็จจริงความรับผิดทางละเมิด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ขั้นตอนกระบวนการและวิธีการสอบสวน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การรายงานผลการสอบสวน</a:t>
            </a:r>
          </a:p>
        </p:txBody>
      </p:sp>
    </p:spTree>
    <p:extLst>
      <p:ext uri="{BB962C8B-B14F-4D97-AF65-F5344CB8AC3E}">
        <p14:creationId xmlns:p14="http://schemas.microsoft.com/office/powerpoint/2010/main" val="5644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83" y="1484784"/>
            <a:ext cx="88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อำนาจหน้าที่ของคณะกรรมการฯ*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132270"/>
            <a:ext cx="8778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ตรวจสอบข้อเท็จจริงทั้งหมดเกี่ยวกับการกระทำละเมิด (ข้อ 14)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รวบรวมพยานหลักฐานทั้งปวงที่เกี่ยวข้อง (ข้อ 14)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รับฟังพยานบุคคล หรือพยานผู้เชี่ยวชาญ (ข้อ 14)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ตรวจสอบเอกสาร วัตถุ หรือ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สถานที่ (ข้อ 14)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ต้องเปิดโอกาสให้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จนท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.ที่เกี่ยวข้องหรือผู้เสียหาย ชี้แจงข้อเท็จจริง และ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โต้แย้ง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spcBef>
                <a:spcPts val="120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 แสดงหลักฐานของตนอย่างเต็มที่และเป็นธรรมทุกฝ่าย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15, ม.30)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ให้ความเห็นเกี่ยวกับผู้ต้องรับผิด และจำนวนค่าสินไหมทดแทน ต่อผู้แต่งตั้ง (ข้อ 8,16)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2" y="116632"/>
            <a:ext cx="84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การแต่งตั้งคณะกรรมการสอบข้อเท็จจริง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ความรับผิดทางละเมิดของเจ้าหน้าที่ (ต่อ)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8" y="6485274"/>
            <a:ext cx="885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*ระเบียบสำนักนายกรัฐมนตรีฯ, </a:t>
            </a:r>
            <a:r>
              <a:rPr lang="th-TH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พรบ</a:t>
            </a:r>
            <a:r>
              <a:rPr lang="th-TH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.วิธีปฏิบัติราชการทางปกครองฯ</a:t>
            </a:r>
          </a:p>
        </p:txBody>
      </p:sp>
    </p:spTree>
    <p:extLst>
      <p:ext uri="{BB962C8B-B14F-4D97-AF65-F5344CB8AC3E}">
        <p14:creationId xmlns:p14="http://schemas.microsoft.com/office/powerpoint/2010/main" val="11325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83" y="1270501"/>
            <a:ext cx="699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การปฏิบัติหน้าที่ของคณะกรรมการฯ*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7781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การประชุม ต้องมี กก. มาประชุมไม่น้อยกว่ากึ่งหนึ่งของ กก. ทั้งหมด (ข้อ13)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ถ้าประธานไม่อยู่ให้เลือกกรรมการคนหนึ่งทำหน้าที่แทน (ข้อ13)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มติที่ประชุมให้ถือเสียงข้ามาก/ถ้า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ไม่เห็นด้วย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อาจทำความเห็นแย้งไว้ได้ (ข้อ13)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ใช้แบบฟอร์มตามที่กระทรวงการคลังกำหนด เช่น แบบบันทึกการสอบสวน  แบบรายงานผลการสอบสวน 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สอบสวนให้แล้วเสร็จภายในระยะเวลาที่กำหนดไว้ในคำสั่ง</a:t>
            </a:r>
          </a:p>
          <a:p>
            <a:pPr marL="449263" indent="-449263">
              <a:spcBef>
                <a:spcPts val="1200"/>
              </a:spcBef>
              <a:buBlip>
                <a:blip r:embed="rId2"/>
              </a:buBlip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หากต้องขยายระยะเวลาการสอบสวน ให้เสนอขออนุมัติก่อนครบกำหนดเวลา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792" y="116632"/>
            <a:ext cx="84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1. การแต่งตั้งคณะกรรมการสอบข้อเท็จจริง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ความรับผิดทางละเมิดของเจ้าหน้าที่ (ต่อ)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8" y="6485274"/>
            <a:ext cx="885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*ระเบียบสำนักนายกรัฐมนตรีฯ</a:t>
            </a:r>
          </a:p>
        </p:txBody>
      </p:sp>
    </p:spTree>
    <p:extLst>
      <p:ext uri="{BB962C8B-B14F-4D97-AF65-F5344CB8AC3E}">
        <p14:creationId xmlns:p14="http://schemas.microsoft.com/office/powerpoint/2010/main" val="26251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228" y="1124744"/>
            <a:ext cx="85742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อ้างข้อกฎหมายไม่ถูกต้อง 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อ้างคำสั่งมอบอำนาจไม่ถูกต้อง หรือยกเลิกไปแล้ว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กรรมการเป็นผู้มีส่วนได้เสีย/มีส่วนเกี่ยวข้องกับเรื่องนั้น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ผู้ลงนามแต่งตั้งไม่มีอำนาจ หรือไม่ถูกต้อง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ปัญหาที่มักเกิดขึ้นในขั้นตอนการแต่งตั้ง </a:t>
            </a:r>
            <a:r>
              <a:rPr lang="th-TH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คก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38" y="4365104"/>
            <a:ext cx="85742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ผลการสอบสวนเป็นเพียงการสอบสวนข้อเท็จจริงทั่วไป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นำไปออกคำสั่งให้เจ้าหน้าที่ชดใช้ค่าสินไหมทดแทนไม่ได้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ต้องแต่งตั้งและทำการสอบสวน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ใหม่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อาจขาดอายุความในการออกคำสั่งหรือฟ้องคดี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18773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ผลของการแต่งตั้ง </a:t>
            </a:r>
            <a:r>
              <a:rPr lang="th-TH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คก</a:t>
            </a:r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12960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มุมมน 16"/>
          <p:cNvSpPr/>
          <p:nvPr/>
        </p:nvSpPr>
        <p:spPr>
          <a:xfrm>
            <a:off x="1907704" y="1414810"/>
            <a:ext cx="1728192" cy="4959893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15000">
                <a:srgbClr val="85C2FF">
                  <a:lumMod val="35000"/>
                  <a:alpha val="0"/>
                </a:srgbClr>
              </a:gs>
              <a:gs pos="57000">
                <a:srgbClr val="C4D6EB"/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723946" y="1414810"/>
            <a:ext cx="1728192" cy="4959893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15000">
                <a:srgbClr val="85C2FF">
                  <a:lumMod val="35000"/>
                  <a:alpha val="0"/>
                </a:srgbClr>
              </a:gs>
              <a:gs pos="57000">
                <a:srgbClr val="C4D6EB"/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1538" y="1414810"/>
            <a:ext cx="1728192" cy="4959893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15000">
                <a:srgbClr val="85C2FF">
                  <a:lumMod val="35000"/>
                  <a:alpha val="0"/>
                </a:srgbClr>
              </a:gs>
              <a:gs pos="57000">
                <a:srgbClr val="C4D6EB"/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556230" y="1412776"/>
            <a:ext cx="1728192" cy="4959893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15000">
                <a:srgbClr val="85C2FF">
                  <a:lumMod val="35000"/>
                  <a:alpha val="0"/>
                </a:srgbClr>
              </a:gs>
              <a:gs pos="57000">
                <a:srgbClr val="C4D6EB"/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7380312" y="1414810"/>
            <a:ext cx="1728192" cy="4959893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15000">
                <a:srgbClr val="85C2FF">
                  <a:lumMod val="35000"/>
                  <a:alpha val="0"/>
                </a:srgbClr>
              </a:gs>
              <a:gs pos="57000">
                <a:srgbClr val="C4D6EB"/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092" y="1196752"/>
            <a:ext cx="72002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ประเภทสำนวนการสอบสวน </a:t>
            </a:r>
          </a:p>
          <a:p>
            <a:pPr algn="ctr">
              <a:spcBef>
                <a:spcPts val="600"/>
              </a:spcBef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จำแนกตามการกระทำความเสียหาย*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3665929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ทุจริตทางการเงิน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หรือทรัพย์สิน 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(ส.1)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781" y="3665929"/>
            <a:ext cx="1800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ไม่ปฏิบัติตามกฎหมาย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หรือระเบียบ 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(ส.2)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9294" y="3674928"/>
            <a:ext cx="18128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คนร้ายกระทำ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โจรกรรมหรือ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ทรัพย์สินสูญหาย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(ส.3)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3665929"/>
            <a:ext cx="1656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อาคารสถานที่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ถูกเพลิงไหม้ 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(ส.4)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3665929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อุบัติเหตุ </a:t>
            </a:r>
          </a:p>
          <a:p>
            <a:pPr algn="ctr">
              <a:spcBef>
                <a:spcPts val="600"/>
              </a:spcBef>
            </a:pP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(ส.5)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1538" y="6318664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*หนังสือกระทรวงการคลัง ที่ </a:t>
            </a:r>
            <a:r>
              <a:rPr lang="th-TH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0406.7/ว56 </a:t>
            </a:r>
            <a:r>
              <a:rPr lang="th-TH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12 ก.ย. </a:t>
            </a:r>
            <a:r>
              <a:rPr lang="th-TH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2550</a:t>
            </a:r>
            <a:endParaRPr lang="th-TH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611560" y="2733600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2483768" y="2708920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355976" y="2717558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6084168" y="2690680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7956376" y="2684292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 rot="5400000">
            <a:off x="4128299" y="-4083677"/>
            <a:ext cx="779896" cy="9036497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4000">
                <a:srgbClr val="85C2FF">
                  <a:lumMod val="0"/>
                  <a:alpha val="0"/>
                </a:srgbClr>
              </a:gs>
              <a:gs pos="48000">
                <a:srgbClr val="C4D6EB">
                  <a:lumMod val="89000"/>
                </a:srgbClr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6933" y="116632"/>
            <a:ext cx="662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2. ขั้นตอนและวิธีการสอบสวน</a:t>
            </a:r>
          </a:p>
        </p:txBody>
      </p:sp>
    </p:spTree>
    <p:extLst>
      <p:ext uri="{BB962C8B-B14F-4D97-AF65-F5344CB8AC3E}">
        <p14:creationId xmlns:p14="http://schemas.microsoft.com/office/powerpoint/2010/main" val="39004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3131840" cy="184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4575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ทุจริตทางการเงินหรือทรัพย์สิน (ส.1)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347218" y="404664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061" y="3232715"/>
            <a:ext cx="863788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วัน เวลาที่เกิดการทุจริต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ชื่อ ตำแหน่ง และอำนาจหน้าที่ ของผู้กระทำทุจริต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การกระทำและพฤติการณ์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ชื่อ ตำแหน่ง และอำนาจหน้าที่ ของผู้เกี่ยวข้องและผู้บังคับบัญชา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รายละเอียดการปฏิบัติงานของผู้เกี่ยวข้องและ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ผบช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(เปรียบเทียบการปฏิบัติงานที่กฎหมายกำหนด กับ การกระทำจริง)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กฎหมาย ระเบียบ คำสั่ง เกี่ยวกับงานในหน้าที่หรือที่ได้รับมอบหมาย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196752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ตัวอย่างเช่น 	- รับเงินแล้วไม่ออกใบเสร็จรับเงิน</a:t>
            </a: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	- ทำรายการเบิกในระบบ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GFMIS 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เท็จ จ่ายเงินให้ตนเอง</a:t>
            </a: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- แก้ไขจำนวนเงินใน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เช็คแล้วเอาส่วนเกินไป</a:t>
            </a: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	- </a:t>
            </a:r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ปลอมลายเซ็นสั่งจ่าย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เช็ค</a:t>
            </a: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	- ทำรายการเบิกจ่ายเงินซ้ำ</a:t>
            </a:r>
            <a:endParaRPr lang="th-TH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888">
            <a:off x="6379145" y="2181172"/>
            <a:ext cx="2639636" cy="136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3131840" cy="184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888">
            <a:off x="6379145" y="2181172"/>
            <a:ext cx="2639636" cy="136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771083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61950" indent="-361950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หลักและวิธีปฏิบัติโดยปกติของงานนั้น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หลักฐานและเอกสารที่ผู้ทุจริตได้กระทำหรือละเว้นไม่กระทำ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รายการและจำนวน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เงินที่ทุจริต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เอกสารแจ้งความ สำเนาการสอบสวนของ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ความเห็นอัยการ ผลคดี 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การพิสูจน์หลักฐาน 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การเรียกร้องหรือฟ้องธนาคารผู้จ่ายเงิน 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กรณีเช็ค สำเนาเช็ค ในเสร็จรับเงิน เอกสารการสั่งจ่ายเงิน ผู้มีอำนาจสั่งจ่าย หลักฐานการรับชำระ อื่นๆ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พฤติการณ์แวดล้อมอื่นๆ (เล่นพนัน ใช้เงินเกินฐานะ ภาวะจิตใจ)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สำเนารายงานของ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สตง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หรือเหตุพบการทุจริต (ถ้ามี) 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ความเห็นและผลการดำเนินการของ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ปปช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ปปง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ผลคดีอาญา(ถ้ามี)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บันทึกการให้ปากคำของผู้เกี่ยวข้องทุกคน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ข้อมูลรายละเอียดอื่นๆ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02" y="19950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ทุจริตทางการเงินหรือทรัพย์สิน (ส.1)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179512" y="146665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1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944">
            <a:off x="5380058" y="405584"/>
            <a:ext cx="3517453" cy="230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75902" y="2414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ไม่ปฏิบัติตาม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กฎหมายหรือ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ส.2)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179512" y="188640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708920"/>
            <a:ext cx="886794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กฎหมาย ระเบียบ มติ ครม.  และคำสั่งที่เกี่ยวข้อง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สำเนารายงานความเห็นของ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สตง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หรือเหตุที่พบการไม่ปฏิบัติตามกฎหมายหรือระเบียบ 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ความเห็น/ผลการดำเนินการของ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ปปช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ปปง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 และผลคดีอาญา 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กรณีกำหนดราคากลางสูงกว่าราคาก่อสร้าง</a:t>
            </a: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1)วิธีคำนวณค่า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แฟกเตอร์เอฟ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(ถ้ามี)</a:t>
            </a: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2)ที่มาของราคาวัสดุที่กำหนดราคากลาง </a:t>
            </a: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3)ราคาวัสดุแยกประเภท ชนิด ราคา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821030"/>
            <a:ext cx="8576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ตัวอย่างเช่น 	- เกี่ยวกับการจัดซื้อจัดจ้าง  พัสดุ</a:t>
            </a: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	- การเงินการประมาณ</a:t>
            </a:r>
          </a:p>
          <a:p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- ไม่ปฏิบัติตามกฎหมายทำให้ขาดอายุความ</a:t>
            </a:r>
          </a:p>
          <a:p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- ไม่ปฏิบัติตามคำสั่ง หนังสือเวียน คู่มือ อื่นๆ </a:t>
            </a:r>
          </a:p>
        </p:txBody>
      </p:sp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868">
            <a:off x="6472038" y="2328435"/>
            <a:ext cx="2587203" cy="113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9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944">
            <a:off x="5380058" y="405584"/>
            <a:ext cx="3517453" cy="230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868">
            <a:off x="6472038" y="2328435"/>
            <a:ext cx="2587203" cy="113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75902" y="2414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ไม่ปฏิบัติตาม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กฎหมายหรือ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ส.2)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179512" y="188640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41" y="908720"/>
            <a:ext cx="886794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>
              <a:spcBef>
                <a:spcPts val="60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5. กรณี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ไม่ปฏิบัติตามระเบียบการจัดซื้อจัดจ้าง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ขั้นตอนดำเนินการก่อนจัดซื้อจัดจ้าง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ประกาศสอบราคา ประกวดราคาฯ 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รายชื่อคณะกรรมการฯ             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4)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รายละเอียดการปฏิบัติ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งาของ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ผู้เกี่ยวข้องทุกคน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เปรียบเทียบการปฏิบัติ</a:t>
            </a: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        ที่ถูกต้อง กับการกระทำที่เกิดขึ้นจริง</a:t>
            </a:r>
          </a:p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) ความเห็นผู้สั่งซื้อสั่งจ้าง</a:t>
            </a:r>
          </a:p>
          <a:p>
            <a:pPr>
              <a:spcBef>
                <a:spcPts val="60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6. จำนวนเงินที่ถือว่าเสียหาย</a:t>
            </a:r>
          </a:p>
          <a:p>
            <a:pPr>
              <a:spcBef>
                <a:spcPts val="60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7. บันทึกการให้ปากคำผู้เกี่ยวข้องทุกคน</a:t>
            </a:r>
          </a:p>
          <a:p>
            <a:pPr>
              <a:spcBef>
                <a:spcPts val="60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8. ข้อมูลรายละเอียดอื่นๆ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2280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1"/>
            <a:ext cx="2986794" cy="196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906">
            <a:off x="6236078" y="1515936"/>
            <a:ext cx="2643387" cy="179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4575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คนร้าย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กระทำโจรกรรมหรือทรัพย์สิน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สูญ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หาย(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ส.3)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347218" y="404664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061" y="2132856"/>
            <a:ext cx="86378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ข้อเท็จจริงทั่วไป และรายละเอียดทรัพย์สินที่หาย </a:t>
            </a:r>
          </a:p>
          <a:p>
            <a:pPr lvl="1">
              <a:spcBef>
                <a:spcPts val="600"/>
              </a:spcBef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(วันเวลาที่เกิดเหตุ ชนิดทรัพย์สิน บริเวณที่ตั้ง/เก็บรักษา รายการ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และมูลค่า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ทรัพย์สิน)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ลักษณะอาคารและสานที่เก็บทรัพย์  (ทางเข้า-ออก แผนผัง ร่องรอย ตู้ลิ้นชัก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กุญแจ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ทรัพย์สินอื่น)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 คำสั่ง และมาตรการการป้องกันรักษาทรัพย์ (คำสั่งเก็บรักษาทรัพย์ การจัดเวรยาม บันทึกการตรวจเวร 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รปภ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บันทึกการให้ปากคำผู้เกี่ยวข้องทุกคน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ข้อมูลรายละเอียดอื่นๆ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5180" y="1196752"/>
            <a:ext cx="6305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ตัวอย่างเช่น 	- รถยนต์ราชการสูญหาย</a:t>
            </a:r>
            <a:endParaRPr lang="th-TH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	- โจร</a:t>
            </a:r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ลักทรัพย์สินใน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สำนักงาน</a:t>
            </a:r>
            <a:endParaRPr lang="th-TH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21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624"/>
            <a:ext cx="3600400" cy="225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089">
            <a:off x="6311157" y="1704080"/>
            <a:ext cx="2620600" cy="170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45750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อาคาร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สถานที่ถูก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เพลิงไหม้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ส.4)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347218" y="404664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061" y="2132856"/>
            <a:ext cx="86378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ข้อเท็จจริงทั่วไป (วัน เวลา สถานที่เกิดเหตุ ลักษณะอาคาร มูลค่าทรัพย์สิน)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การตรวจสอบสาเหตุ (วัตถุพยาน ร่องรอย ข้อสันนิษฐาน ประจักษ์พยาน)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มาตรการในการป้องกันเพลิง (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รปภ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ผู้ดูแล ระเบียบคำสั่ง การปฏิบัติหน้าที่)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รายละเอียดพฤติการณ์ของผู้อยู่ในอาคารก่อนเกิดเหตุ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การร้องทุกข์ สอบสวน ความเห็นของ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อัยการ หรือกองพิสูจน์หลักฐาน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ข้อสันนิษฐานหรือข้อพิสูจน์สาเหตุ เช่น ใครประมาท ลอบวางเพลิง ไฟฟ้าลัดวงจร ฯลฯ 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บันทึกการให้ปากคำผู้เกี่ยวข้องทุกคน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ข้อมูลรายละเอียดอื่นๆ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5180" y="1196752"/>
            <a:ext cx="8571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ตัวอย่างเช่น 	- ไฟไหม้อาคารสำนักงาน </a:t>
            </a:r>
          </a:p>
          <a:p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               หรือสถานที่</a:t>
            </a:r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1005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72;p17"/>
          <p:cNvSpPr txBox="1">
            <a:spLocks/>
          </p:cNvSpPr>
          <p:nvPr/>
        </p:nvSpPr>
        <p:spPr>
          <a:xfrm>
            <a:off x="1043608" y="238125"/>
            <a:ext cx="7056784" cy="8321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>
              <a:spcBef>
                <a:spcPts val="0"/>
              </a:spcBef>
            </a:pPr>
            <a:r>
              <a:rPr lang="th-TH" sz="3400" b="1" dirty="0" smtClean="0">
                <a:ln w="6350">
                  <a:solidFill>
                    <a:srgbClr val="629DD1">
                      <a:shade val="43000"/>
                    </a:srgbClr>
                  </a:solidFill>
                </a:ln>
                <a:solidFill>
                  <a:srgbClr val="FFFF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ตัวอย่างความเสียหายเกิดแก่หน่วยงานของรัฐ </a:t>
            </a:r>
            <a:endParaRPr lang="th-TH" dirty="0">
              <a:ln w="6350">
                <a:solidFill>
                  <a:srgbClr val="629DD1">
                    <a:shade val="43000"/>
                  </a:srgbClr>
                </a:solidFill>
              </a:ln>
              <a:solidFill>
                <a:srgbClr val="FFFF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8" name="Google Shape;3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64" y="1045041"/>
            <a:ext cx="3173092" cy="184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432" y="1403021"/>
            <a:ext cx="3084768" cy="188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76;p17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858" y="3789629"/>
            <a:ext cx="3334940" cy="225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77;p17"/>
          <p:cNvSpPr txBox="1"/>
          <p:nvPr/>
        </p:nvSpPr>
        <p:spPr>
          <a:xfrm>
            <a:off x="5232428" y="5672564"/>
            <a:ext cx="3315884" cy="37977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ทุจริตเบี้ยผู้สูงอายุ/เบี้ยคนพิการ</a:t>
            </a:r>
            <a:endParaRPr sz="1100" dirty="0">
              <a:solidFill>
                <a:prstClr val="white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3" name="Google Shape;378;p17"/>
          <p:cNvSpPr txBox="1"/>
          <p:nvPr/>
        </p:nvSpPr>
        <p:spPr>
          <a:xfrm>
            <a:off x="107504" y="2503759"/>
            <a:ext cx="2990136" cy="6875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>
                <a:solidFill>
                  <a:srgbClr val="001933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รถบรรทุกขยะชนเสาไฟฟ้า </a:t>
            </a:r>
            <a:endParaRPr lang="th-TH" sz="2000" b="1" dirty="0" smtClean="0">
              <a:solidFill>
                <a:srgbClr val="001933"/>
              </a:solidFill>
              <a:latin typeface="TH Kodchasal" panose="02000506000000020004" pitchFamily="2" charset="-34"/>
              <a:cs typeface="TH Kodchasal" panose="02000506000000020004" pitchFamily="2" charset="-34"/>
              <a:sym typeface="Arial"/>
            </a:endParaRPr>
          </a:p>
          <a:p>
            <a:pPr algn="ctr"/>
            <a:r>
              <a:rPr lang="th-TH" sz="2000" b="1" dirty="0" smtClean="0">
                <a:solidFill>
                  <a:srgbClr val="001933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พลิก</a:t>
            </a:r>
            <a:r>
              <a:rPr lang="th-TH" sz="2000" b="1" dirty="0">
                <a:solidFill>
                  <a:srgbClr val="001933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คว่ำ</a:t>
            </a:r>
            <a:endParaRPr dirty="0">
              <a:solidFill>
                <a:prstClr val="white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4" name="Google Shape;379;p17"/>
          <p:cNvSpPr txBox="1"/>
          <p:nvPr/>
        </p:nvSpPr>
        <p:spPr>
          <a:xfrm>
            <a:off x="3491880" y="3059680"/>
            <a:ext cx="2786063" cy="4413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400" b="1" dirty="0">
                <a:solidFill>
                  <a:srgbClr val="001933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รถราชการ พลิกคว่ำ</a:t>
            </a:r>
            <a:endParaRPr dirty="0">
              <a:solidFill>
                <a:prstClr val="white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6" name="Google Shape;38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3551806"/>
            <a:ext cx="3369596" cy="238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383;p17"/>
          <p:cNvSpPr txBox="1"/>
          <p:nvPr/>
        </p:nvSpPr>
        <p:spPr>
          <a:xfrm>
            <a:off x="492285" y="5549762"/>
            <a:ext cx="3071603" cy="6875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ต้นไม้หัก</a:t>
            </a:r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โค่นทำ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ให้เสาไฟฟ้าหัก </a:t>
            </a:r>
            <a:endParaRPr lang="th-TH" sz="2000" b="1" dirty="0" smtClean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  <a:sym typeface="Arial"/>
            </a:endParaRPr>
          </a:p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ทับ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รถ </a:t>
            </a:r>
            <a:r>
              <a:rPr lang="th-TH" sz="2000" b="1" dirty="0" err="1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ขส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มก.</a:t>
            </a:r>
            <a:endParaRPr sz="1800" dirty="0">
              <a:solidFill>
                <a:prstClr val="white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050" name="Picture 2" descr="Image result for โน๊ตบุ๊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9" y="1052736"/>
            <a:ext cx="2662675" cy="19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380;p17"/>
          <p:cNvSpPr txBox="1"/>
          <p:nvPr/>
        </p:nvSpPr>
        <p:spPr>
          <a:xfrm>
            <a:off x="6461173" y="2852936"/>
            <a:ext cx="2592288" cy="379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 err="1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โน๊ตบุ๊ค</a:t>
            </a:r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สำนักงาน 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  <a:sym typeface="Arial"/>
              </a:rPr>
              <a:t>สูญหาย</a:t>
            </a:r>
            <a:endParaRPr dirty="0">
              <a:solidFill>
                <a:prstClr val="white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5496" y="6043935"/>
            <a:ext cx="51125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ทรัพย์สิน เงินทอง ของหลวง</a:t>
            </a:r>
            <a:endParaRPr lang="th-TH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32040" y="6043935"/>
            <a:ext cx="39805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ตกน้ำไม่ไหล ตกไฟไม่ไหม้</a:t>
            </a:r>
            <a:endParaRPr lang="th-TH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15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010">
            <a:off x="4139396" y="358171"/>
            <a:ext cx="3293045" cy="211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27384"/>
            <a:ext cx="2736304" cy="175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 descr="การคลิปหน้าจอ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93" y="1589536"/>
            <a:ext cx="2347660" cy="15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313492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อุบัติเหตุ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ส.5)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347218" y="260648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78027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ข้อเท็จจริงทั่วไป (วันเวลาเกิดเหตุ ชื่อยี่ห้อเลขทะเบียน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ผู้ขับ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ตำแหน่ง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ผบช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./ผู้ดูแลรถ รายการและมูลค่าที่เสียหาย  ผู้บาดเจ็บ/เสียชีวิต)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การตรวจสอบสาเหตุ (ตรวจรถ รอยเบรก รถคู่กรณี ความเร็ว สภาพถนน เหตุปัจจัยภายนอก ระยะห่างคันหน้า-หลัง)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สภาพรถก่อนใช้ (สภาพรถ การตรวจสภาพ ประวัติการบำรุงรักษา)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สภาพความเสียหายหลังเกิดเหตุ (เปรียบเทียบความเสียหายกับความเร็วรถสัมพันธ์กันหรือไม่  ตรวจสภาพรถและความเสียหายรถคู่กรณี ภาพถ่าย(ถ้ามี)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การแจ้งความต่อพนักงานสอบสวน (แจ้ง/ไม่แจ้ง สาเหตุ)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ผู้บาดเจ็บ/เสียชีวิต มีการร้องทุกข์หรือไม่ (ความเห็น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อัยการ)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96752"/>
            <a:ext cx="6017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ตัวอย่างเช่น 	- รถ</a:t>
            </a:r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ราชการเฉี่ยว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ชน</a:t>
            </a:r>
            <a:endParaRPr lang="th-TH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th-T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- </a:t>
            </a:r>
            <a:r>
              <a:rPr lang="th-TH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พลิกคว่ำไม่มีคู่กรณี</a:t>
            </a:r>
            <a:endParaRPr lang="th-TH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63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010">
            <a:off x="4139396" y="358171"/>
            <a:ext cx="3293045" cy="211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27384"/>
            <a:ext cx="2736304" cy="175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การคลิปหน้าจอ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93" y="1589536"/>
            <a:ext cx="2347660" cy="15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6024" y="917289"/>
            <a:ext cx="8892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หัวข้อการสอบสวน</a:t>
            </a:r>
          </a:p>
          <a:p>
            <a:pPr marL="361950" indent="-361950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ระเบียบข้อบังคับในการใช้รถ  การขออนุญาตใช้รถ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ใบอนุญาตขับขี่ สภาพจิตใจ ร่างกาย (เมา โรคลมบ้าหมู หัวใจ)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ผลตรวจแล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ลกอฮอล์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การฟ้องเรียกค่าเสียหายจากบุคคลภายนอก ผลคดี</a:t>
            </a: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บันทึกการให้ปากคำผู้เกี่ยวข้องทุกคน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352425" indent="-352425">
              <a:spcBef>
                <a:spcPts val="600"/>
              </a:spcBef>
              <a:buFont typeface="+mj-lt"/>
              <a:buAutoNum type="arabicPeriod" startAt="7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ข้อมูลรายละเอียดอื่นๆ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13492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อุบัติเหตุ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ส.5)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347218" y="260648"/>
            <a:ext cx="528684" cy="528684"/>
          </a:xfrm>
          <a:prstGeom prst="ellipse">
            <a:avLst/>
          </a:prstGeom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th-TH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3ECDB7-730F-4F9A-8D9E-0AA0246E032F}"/>
              </a:ext>
            </a:extLst>
          </p:cNvPr>
          <p:cNvSpPr txBox="1"/>
          <p:nvPr/>
        </p:nvSpPr>
        <p:spPr>
          <a:xfrm>
            <a:off x="204292" y="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*ซ่อมรถได้เลย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ไม่ต้องรอผลการสอบสวน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36E557-A9D8-4CC3-B6E8-3A8A53BD2A7B}"/>
              </a:ext>
            </a:extLst>
          </p:cNvPr>
          <p:cNvSpPr txBox="1"/>
          <p:nvPr/>
        </p:nvSpPr>
        <p:spPr>
          <a:xfrm>
            <a:off x="15643" y="830997"/>
            <a:ext cx="8588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หนังสือกระทรวงการคลัง ที่ </a:t>
            </a:r>
            <a:r>
              <a:rPr lang="th-TH" b="1" dirty="0" err="1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กค</a:t>
            </a:r>
            <a:r>
              <a:rPr lang="th-TH" b="1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 </a:t>
            </a:r>
            <a:r>
              <a:rPr lang="th-TH" b="1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0526.7/ว22 </a:t>
            </a:r>
            <a:r>
              <a:rPr lang="th-TH" b="1" dirty="0" err="1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. </a:t>
            </a:r>
            <a:r>
              <a:rPr lang="th-TH" b="1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31 </a:t>
            </a:r>
            <a:r>
              <a:rPr lang="th-TH" b="1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มี.ค. </a:t>
            </a:r>
            <a:r>
              <a:rPr lang="th-TH" b="1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2542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เรื่อง การเบิกจ่ายเงินค่าซ่อมแซมทรัพย์สินของทาง</a:t>
            </a:r>
            <a:r>
              <a:rPr lang="th-TH" b="1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ราชการ</a:t>
            </a:r>
            <a:endParaRPr lang="th-TH" dirty="0"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80" y="1785104"/>
            <a:ext cx="3313591" cy="40324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36E557-A9D8-4CC3-B6E8-3A8A53BD2A7B}"/>
              </a:ext>
            </a:extLst>
          </p:cNvPr>
          <p:cNvSpPr txBox="1"/>
          <p:nvPr/>
        </p:nvSpPr>
        <p:spPr>
          <a:xfrm>
            <a:off x="204293" y="2060848"/>
            <a:ext cx="53038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	“</a:t>
            </a:r>
            <a:r>
              <a:rPr lang="th-TH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ก.คลัง</a:t>
            </a:r>
            <a:r>
              <a:rPr lang="th-TH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...อนุมัติให้การเบิกจ่ายเงินค่าซ่อมแซมทรัพย์สินของทางราชการที่ได้รับความเสียหาย </a:t>
            </a:r>
            <a:r>
              <a:rPr lang="th-TH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ซึ่ง</a:t>
            </a:r>
            <a:r>
              <a:rPr lang="th-TH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มิใช่เกิดจากการเสื่อมสภาพหรือมิได้ชำรุดเสียหายจากการใช้งาน</a:t>
            </a:r>
            <a:r>
              <a:rPr lang="th-TH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ตามปกติ อยู่</a:t>
            </a:r>
            <a:r>
              <a:rPr lang="th-TH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ในดุลพินิจของหัวหน้าส่วนราชการ</a:t>
            </a:r>
            <a:r>
              <a:rPr lang="th-TH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เจ้าของ </a:t>
            </a:r>
            <a:r>
              <a:rPr lang="th-TH" dirty="0" err="1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งป</a:t>
            </a:r>
            <a:r>
              <a:rPr lang="th-TH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ม. ที่</a:t>
            </a:r>
            <a:r>
              <a:rPr lang="th-TH" dirty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จะพิจารณาอนุมัติตามความจำเป็น เหมาะสมและประหยัด เพื่อประโยชน์ของทาง</a:t>
            </a:r>
            <a:r>
              <a:rPr lang="th-TH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ราชการ</a:t>
            </a:r>
            <a:r>
              <a:rPr lang="en-US" dirty="0" smtClean="0"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 …”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03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67544" y="663079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ใช้ในการบันทึกคำให้การของผู้เกี่ยวข้อง</a:t>
            </a:r>
            <a:endParaRPr lang="th-TH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5" y="1062302"/>
            <a:ext cx="3994596" cy="567906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รูปภาพ 8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16" y="1052736"/>
            <a:ext cx="3968048" cy="56886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535123" y="51147"/>
            <a:ext cx="5229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th-TH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แบบ</a:t>
            </a:r>
            <a:r>
              <a:rPr lang="th-TH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บันทึกการสอบสวน (สล.1)</a:t>
            </a:r>
          </a:p>
        </p:txBody>
      </p:sp>
    </p:spTree>
    <p:extLst>
      <p:ext uri="{BB962C8B-B14F-4D97-AF65-F5344CB8AC3E}">
        <p14:creationId xmlns:p14="http://schemas.microsoft.com/office/powerpoint/2010/main" val="228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1549" y="1376189"/>
            <a:ext cx="5467940" cy="410095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182" y="1088156"/>
            <a:ext cx="5467940" cy="41009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462" y="743932"/>
            <a:ext cx="5467940" cy="410095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539" y="1880245"/>
            <a:ext cx="5467940" cy="4100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36E557-A9D8-4CC3-B6E8-3A8A53BD2A7B}"/>
              </a:ext>
            </a:extLst>
          </p:cNvPr>
          <p:cNvSpPr txBox="1"/>
          <p:nvPr/>
        </p:nvSpPr>
        <p:spPr>
          <a:xfrm rot="21010118">
            <a:off x="481683" y="2490763"/>
            <a:ext cx="791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effectLst/>
                <a:latin typeface="TH Kodchasal" panose="02000506000000020004" pitchFamily="2" charset="-34"/>
                <a:ea typeface="Calibri" panose="020F0502020204030204" pitchFamily="34" charset="0"/>
                <a:cs typeface="TH Kodchasal" panose="02000506000000020004" pitchFamily="2" charset="-34"/>
              </a:rPr>
              <a:t>ตัวอย่างบันทึกถ้อยคำ โดยใช้แบบบันทึกการสอบสวน สล1</a:t>
            </a:r>
            <a:endParaRPr lang="th-TH" dirty="0">
              <a:solidFill>
                <a:schemeClr val="bg1"/>
              </a:solidFill>
              <a:effectLst/>
              <a:latin typeface="TH Kodchasal" panose="02000506000000020004" pitchFamily="2" charset="-34"/>
              <a:ea typeface="Calibri" panose="020F0502020204030204" pitchFamily="34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61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260648"/>
            <a:ext cx="849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แนวทางการกำหนดสัดส่วน</a:t>
            </a:r>
            <a:r>
              <a:rPr lang="th-TH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</a:t>
            </a:r>
            <a:r>
              <a:rPr lang="th-TH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ผิดของเจ้าหน้าที่*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1052736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ต้องคำนึงถึงระดับความร้ายแรงแห่งการกระทำ และความเป็นธรรม แต่ละกรณีด้วย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ไม่เรียกร้องเต็มจำนวนความเสียหายก็ได้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ถ้าหน่วยงานมีส่วนผิดหรือบกพร่อง หรือเป็นเพราะระบบการดำเนินงานส่วนรวม ให้หักส่วนแห่งความรับผิดด้วย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ยึดถือแนวทางการกำหนดสัดส่วน ตามหนังสือกระทรวงการคลังด่วน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ที่สุด ที่ 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0406.2/ว66 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th-TH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57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754599962"/>
              </p:ext>
            </p:extLst>
          </p:nvPr>
        </p:nvGraphicFramePr>
        <p:xfrm>
          <a:off x="899592" y="1814510"/>
          <a:ext cx="751570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910371"/>
            <a:ext cx="4203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กรณีไม่ผ่านฝ่ายพัสดุ </a:t>
            </a:r>
            <a:r>
              <a:rPr lang="en-US" sz="2400" dirty="0" smtClean="0"/>
              <a:t>: </a:t>
            </a:r>
            <a:r>
              <a:rPr lang="th-TH" sz="2400" dirty="0" smtClean="0"/>
              <a:t>ผู้ผ่านงาน 20</a:t>
            </a:r>
            <a:r>
              <a:rPr lang="th-TH" sz="2400" dirty="0"/>
              <a:t>%</a:t>
            </a:r>
            <a:r>
              <a:rPr lang="en-US" sz="2400" dirty="0" smtClean="0"/>
              <a:t> </a:t>
            </a:r>
            <a:r>
              <a:rPr lang="th-TH" sz="2400" dirty="0" smtClean="0"/>
              <a:t>ผู้อนุมัติ 20</a:t>
            </a:r>
            <a:r>
              <a:rPr lang="th-TH" sz="2400" dirty="0"/>
              <a:t>%</a:t>
            </a:r>
            <a:endParaRPr lang="en-US" sz="2400" dirty="0" smtClean="0"/>
          </a:p>
          <a:p>
            <a:r>
              <a:rPr lang="th-TH" sz="2400" dirty="0" smtClean="0"/>
              <a:t>กรณีไม่ผ่านฝ่ายพัสดุ/ผู้ผ่านงาน </a:t>
            </a:r>
            <a:r>
              <a:rPr lang="en-US" sz="2400" dirty="0" smtClean="0"/>
              <a:t>:</a:t>
            </a:r>
            <a:r>
              <a:rPr lang="th-TH" sz="2400" dirty="0" smtClean="0"/>
              <a:t> ผู้อนุมัติ 40</a:t>
            </a:r>
            <a:r>
              <a:rPr lang="th-TH" sz="2400" dirty="0"/>
              <a:t>%</a:t>
            </a:r>
          </a:p>
        </p:txBody>
      </p:sp>
      <p:pic>
        <p:nvPicPr>
          <p:cNvPr id="9" name="รูปภาพ 8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944">
            <a:off x="5911134" y="355775"/>
            <a:ext cx="3012641" cy="197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2123728" y="129129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กรณีไม่ปฏิบัติตามกฎหมายหรือระเบียบ</a:t>
            </a:r>
            <a:endParaRPr lang="th-TH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67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4270042551"/>
              </p:ext>
            </p:extLst>
          </p:nvPr>
        </p:nvGraphicFramePr>
        <p:xfrm>
          <a:off x="683568" y="1762418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6218148"/>
            <a:ext cx="694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กรณีฝ่ายพัสดุ/ผู้ผ่านงาน/ผู้อนุมัติ ไม่อาจรู้ว่าส่งของไม่ตรงตามสัญญา </a:t>
            </a:r>
            <a:r>
              <a:rPr lang="en-US" sz="2400" dirty="0" smtClean="0"/>
              <a:t>: </a:t>
            </a:r>
            <a:r>
              <a:rPr lang="th-TH" sz="2400" dirty="0" smtClean="0"/>
              <a:t>กก.ตรวจรับ 100%</a:t>
            </a:r>
            <a:endParaRPr lang="th-TH" sz="2400" dirty="0"/>
          </a:p>
        </p:txBody>
      </p:sp>
      <p:pic>
        <p:nvPicPr>
          <p:cNvPr id="11" name="รูปภาพ 10" descr="การคลิปหน้าจอ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83" y="1535751"/>
            <a:ext cx="2607717" cy="170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868">
            <a:off x="5829003" y="388258"/>
            <a:ext cx="3275617" cy="143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339752" y="129129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กรณีไม่ปฏิบัติตามกฎหมายหรือระเบียบ</a:t>
            </a:r>
            <a:endParaRPr lang="th-TH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37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351353460"/>
              </p:ext>
            </p:extLst>
          </p:nvPr>
        </p:nvGraphicFramePr>
        <p:xfrm>
          <a:off x="611560" y="1773016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6237312"/>
            <a:ext cx="639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กรณีฝ่ายพัสดุ/ผู้ผ่านงาน/ผู้อนุมัติ ไม่อาจรู้ว่ามีการส่งของล่าช้า </a:t>
            </a:r>
            <a:r>
              <a:rPr lang="en-US" sz="2400" dirty="0" smtClean="0"/>
              <a:t>: </a:t>
            </a:r>
            <a:r>
              <a:rPr lang="th-TH" sz="2400" dirty="0" smtClean="0"/>
              <a:t>กก.ตรวจรับ 100%</a:t>
            </a:r>
            <a:endParaRPr lang="th-TH" sz="2400" dirty="0"/>
          </a:p>
        </p:txBody>
      </p:sp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45" y="437525"/>
            <a:ext cx="2607717" cy="170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2123728" y="129129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กรณีไม่ปฏิบัติตามกฎหมายหรือระเบียบ</a:t>
            </a:r>
            <a:endParaRPr lang="th-TH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61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23728" y="129129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กรณีไม่ปฏิบัติตามกฎหมายหรือระเบียบ</a:t>
            </a:r>
            <a:endParaRPr lang="th-TH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703908784"/>
              </p:ext>
            </p:extLst>
          </p:nvPr>
        </p:nvGraphicFramePr>
        <p:xfrm>
          <a:off x="611560" y="1773016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2971" y="6237312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ถ้าผู้อนุมัติใช้อำนาจสั่งการและเป็นผู้อนุมัติ </a:t>
            </a:r>
            <a:r>
              <a:rPr lang="en-US" sz="2400" dirty="0" smtClean="0"/>
              <a:t>: </a:t>
            </a:r>
            <a:r>
              <a:rPr lang="th-TH" sz="2400" dirty="0" smtClean="0"/>
              <a:t>ผู้อนุมัติ 100%</a:t>
            </a:r>
            <a:endParaRPr lang="th-TH" sz="24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29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9;p18"/>
          <p:cNvSpPr txBox="1">
            <a:spLocks noGrp="1"/>
          </p:cNvSpPr>
          <p:nvPr>
            <p:ph type="title"/>
          </p:nvPr>
        </p:nvSpPr>
        <p:spPr>
          <a:xfrm>
            <a:off x="465834" y="260648"/>
            <a:ext cx="8426646" cy="9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 smtClean="0">
                <a:solidFill>
                  <a:srgbClr val="FFFF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ตัวอย่างความเสียหายเกิดกับบุคคลภายนอก</a:t>
            </a:r>
            <a:endParaRPr dirty="0">
              <a:solidFill>
                <a:srgbClr val="FFFF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" name="Google Shape;390;p18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854" y="1196752"/>
            <a:ext cx="3390058" cy="2181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1;p18"/>
          <p:cNvSpPr txBox="1"/>
          <p:nvPr/>
        </p:nvSpPr>
        <p:spPr>
          <a:xfrm>
            <a:off x="568859" y="2938498"/>
            <a:ext cx="3178969" cy="9953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ชนยับ! คนขับรถขยะ กทม. </a:t>
            </a:r>
            <a:endParaRPr lang="th-TH" sz="2000" b="1" dirty="0" smtClean="0">
              <a:solidFill>
                <a:prstClr val="black"/>
              </a:solidFill>
              <a:latin typeface="TH Kodchasal" panose="02000506000000020004" pitchFamily="2" charset="-34"/>
              <a:ea typeface="Arial"/>
              <a:cs typeface="TH Kodchasal" panose="02000506000000020004" pitchFamily="2" charset="-34"/>
              <a:sym typeface="Arial"/>
            </a:endParaRP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เสย</a:t>
            </a:r>
            <a:r>
              <a:rPr lang="th-TH" sz="2000" b="1" dirty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แท็กซี่-มอเตอร์ไซค์</a:t>
            </a:r>
            <a:endParaRPr sz="2000" dirty="0">
              <a:solidFill>
                <a:prstClr val="white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/>
            <a:r>
              <a:rPr lang="th-TH" sz="2000" b="1" dirty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จอดข้าง</a:t>
            </a:r>
            <a:r>
              <a:rPr lang="th-TH" sz="2000" b="1" dirty="0" smtClean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ทาง </a:t>
            </a:r>
            <a:r>
              <a:rPr lang="th-TH" sz="2000" b="1" dirty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5 คันรวด เจ็บ 6</a:t>
            </a:r>
            <a:endParaRPr sz="2000" dirty="0">
              <a:solidFill>
                <a:prstClr val="black"/>
              </a:solidFill>
              <a:latin typeface="TH Kodchasal" panose="02000506000000020004" pitchFamily="2" charset="-34"/>
              <a:ea typeface="Arial"/>
              <a:cs typeface="TH Kodchasal" panose="02000506000000020004" pitchFamily="2" charset="-34"/>
              <a:sym typeface="Arial"/>
            </a:endParaRPr>
          </a:p>
        </p:txBody>
      </p:sp>
      <p:pic>
        <p:nvPicPr>
          <p:cNvPr id="8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201670"/>
            <a:ext cx="3359944" cy="218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29" y="4204984"/>
            <a:ext cx="3070622" cy="191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9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1805" y="3763251"/>
            <a:ext cx="3088481" cy="211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97;p18"/>
          <p:cNvSpPr txBox="1"/>
          <p:nvPr/>
        </p:nvSpPr>
        <p:spPr>
          <a:xfrm>
            <a:off x="4932040" y="5654427"/>
            <a:ext cx="4104456" cy="6875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เลือดท่วม </a:t>
            </a:r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คนเดิน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เตะ เสาหักคาบนทางเท้า </a:t>
            </a:r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ชาวบ้านสุด 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งง </a:t>
            </a:r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ทำไมไม่</a:t>
            </a:r>
            <a:r>
              <a:rPr lang="th-TH" sz="2000" b="1" dirty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ถอนออก</a:t>
            </a:r>
            <a:r>
              <a:rPr lang="th-TH" sz="2000" b="1" dirty="0" smtClean="0">
                <a:solidFill>
                  <a:srgbClr val="FF0000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!</a:t>
            </a:r>
            <a:endParaRPr sz="2000" b="1" dirty="0">
              <a:solidFill>
                <a:srgbClr val="FF0000"/>
              </a:solidFill>
              <a:latin typeface="TH Kodchasal" panose="02000506000000020004" pitchFamily="2" charset="-34"/>
              <a:ea typeface="Arial"/>
              <a:cs typeface="TH Kodchasal" panose="02000506000000020004" pitchFamily="2" charset="-34"/>
              <a:sym typeface="Arial"/>
            </a:endParaRPr>
          </a:p>
        </p:txBody>
      </p:sp>
      <p:sp>
        <p:nvSpPr>
          <p:cNvPr id="13" name="Google Shape;391;p18"/>
          <p:cNvSpPr txBox="1"/>
          <p:nvPr/>
        </p:nvSpPr>
        <p:spPr>
          <a:xfrm>
            <a:off x="304855" y="5856956"/>
            <a:ext cx="3178969" cy="6875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คราวจะซวยช่วยไม่ได้ ขับมาดีๆ ต้นไม้ล้มทับ</a:t>
            </a:r>
            <a:endParaRPr sz="2000" dirty="0">
              <a:solidFill>
                <a:prstClr val="black"/>
              </a:solidFill>
              <a:latin typeface="TH Kodchasal" panose="02000506000000020004" pitchFamily="2" charset="-34"/>
              <a:ea typeface="Arial"/>
              <a:cs typeface="TH Kodchasal" panose="02000506000000020004" pitchFamily="2" charset="-34"/>
              <a:sym typeface="Arial"/>
            </a:endParaRPr>
          </a:p>
        </p:txBody>
      </p:sp>
      <p:sp>
        <p:nvSpPr>
          <p:cNvPr id="14" name="Google Shape;391;p18"/>
          <p:cNvSpPr txBox="1"/>
          <p:nvPr/>
        </p:nvSpPr>
        <p:spPr>
          <a:xfrm>
            <a:off x="5863219" y="3284984"/>
            <a:ext cx="3178969" cy="37977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t" anchorCtr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Kodchasal" panose="02000506000000020004" pitchFamily="2" charset="-34"/>
                <a:ea typeface="Arial"/>
                <a:cs typeface="TH Kodchasal" panose="02000506000000020004" pitchFamily="2" charset="-34"/>
                <a:sym typeface="Arial"/>
              </a:rPr>
              <a:t>ช่วยยายด้วย ขายายติดฝาท่อ</a:t>
            </a:r>
            <a:endParaRPr sz="2000" dirty="0">
              <a:solidFill>
                <a:prstClr val="black"/>
              </a:solidFill>
              <a:latin typeface="TH Kodchasal" panose="02000506000000020004" pitchFamily="2" charset="-34"/>
              <a:ea typeface="Arial"/>
              <a:cs typeface="TH Kodchasal" panose="02000506000000020004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2971" y="6237312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ถ้าผู้อนุมัติใช้อำนาจสั่งการและเป็นผู้อนุมัติ </a:t>
            </a:r>
            <a:r>
              <a:rPr lang="en-US" sz="2400" dirty="0" smtClean="0"/>
              <a:t>: </a:t>
            </a:r>
            <a:r>
              <a:rPr lang="th-TH" sz="2400" dirty="0" smtClean="0"/>
              <a:t>ผู้อนุมัติ 100%</a:t>
            </a:r>
            <a:endParaRPr lang="th-TH" sz="2400" dirty="0"/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660955526"/>
              </p:ext>
            </p:extLst>
          </p:nvPr>
        </p:nvGraphicFramePr>
        <p:xfrm>
          <a:off x="107504" y="1773016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3399579190"/>
              </p:ext>
            </p:extLst>
          </p:nvPr>
        </p:nvGraphicFramePr>
        <p:xfrm>
          <a:off x="180020" y="2924944"/>
          <a:ext cx="3563888" cy="296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ลูกศรขวา 10"/>
          <p:cNvSpPr/>
          <p:nvPr/>
        </p:nvSpPr>
        <p:spPr>
          <a:xfrm>
            <a:off x="3419872" y="4077072"/>
            <a:ext cx="1080120" cy="9361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ผู้เกี่ยวข้อง</a:t>
            </a:r>
            <a:endParaRPr lang="th-TH" sz="2000" dirty="0"/>
          </a:p>
        </p:txBody>
      </p:sp>
      <p:pic>
        <p:nvPicPr>
          <p:cNvPr id="12" name="รูปภาพ 11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04">
            <a:off x="6034909" y="1378819"/>
            <a:ext cx="3058271" cy="183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สี่เหลี่ยมผืนผ้า 13"/>
          <p:cNvSpPr/>
          <p:nvPr/>
        </p:nvSpPr>
        <p:spPr>
          <a:xfrm>
            <a:off x="2123728" y="129129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กรณีทุจริตทางการเงินหรือทรัพย์สิน</a:t>
            </a:r>
            <a:endParaRPr lang="th-TH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47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2971" y="6237312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ถ้าผู้อนุมัติใช้อำนาจสั่งการและเป็นผู้อนุมัติ </a:t>
            </a:r>
            <a:r>
              <a:rPr lang="en-US" sz="2400" dirty="0" smtClean="0"/>
              <a:t>: </a:t>
            </a:r>
            <a:r>
              <a:rPr lang="th-TH" sz="2400" dirty="0" smtClean="0"/>
              <a:t>ผู้อนุมัติ 100%</a:t>
            </a:r>
            <a:endParaRPr lang="th-TH" sz="2400" dirty="0"/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471317169"/>
              </p:ext>
            </p:extLst>
          </p:nvPr>
        </p:nvGraphicFramePr>
        <p:xfrm>
          <a:off x="179512" y="1730425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4091276440"/>
              </p:ext>
            </p:extLst>
          </p:nvPr>
        </p:nvGraphicFramePr>
        <p:xfrm>
          <a:off x="2646040" y="1803844"/>
          <a:ext cx="3870176" cy="16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ลูกศรขวา 10"/>
          <p:cNvSpPr/>
          <p:nvPr/>
        </p:nvSpPr>
        <p:spPr>
          <a:xfrm rot="5400000">
            <a:off x="3948077" y="2684771"/>
            <a:ext cx="864093" cy="177648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ผู้เกี่ยวข้อง</a:t>
            </a:r>
            <a:endParaRPr lang="th-TH" sz="2000" dirty="0"/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1528620930"/>
              </p:ext>
            </p:extLst>
          </p:nvPr>
        </p:nvGraphicFramePr>
        <p:xfrm>
          <a:off x="3087318" y="4065241"/>
          <a:ext cx="2924841" cy="26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แผนภูมิ 12"/>
          <p:cNvGraphicFramePr/>
          <p:nvPr>
            <p:extLst>
              <p:ext uri="{D42A27DB-BD31-4B8C-83A1-F6EECF244321}">
                <p14:modId xmlns:p14="http://schemas.microsoft.com/office/powerpoint/2010/main" val="1025747757"/>
              </p:ext>
            </p:extLst>
          </p:nvPr>
        </p:nvGraphicFramePr>
        <p:xfrm>
          <a:off x="5652120" y="4077073"/>
          <a:ext cx="3384376" cy="26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รูปภาพ 13" descr="การคลิปหน้าจอ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168">
            <a:off x="5599818" y="1527850"/>
            <a:ext cx="3369319" cy="198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2123728" y="1291290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กรณีทุจริตทางการเงินหรือทรัพย์สิน</a:t>
            </a:r>
            <a:endParaRPr lang="th-TH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95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3371925690"/>
              </p:ext>
            </p:extLst>
          </p:nvPr>
        </p:nvGraphicFramePr>
        <p:xfrm>
          <a:off x="25974" y="1988840"/>
          <a:ext cx="2924841" cy="26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สี่เหลี่ยมผืนผ้า 15"/>
          <p:cNvSpPr/>
          <p:nvPr/>
        </p:nvSpPr>
        <p:spPr>
          <a:xfrm>
            <a:off x="3203848" y="124798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กรณีอุบัติเหตุ</a:t>
            </a:r>
            <a:endParaRPr lang="th-TH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15" name="แผนภูมิ 14"/>
          <p:cNvGraphicFramePr/>
          <p:nvPr>
            <p:extLst>
              <p:ext uri="{D42A27DB-BD31-4B8C-83A1-F6EECF244321}">
                <p14:modId xmlns:p14="http://schemas.microsoft.com/office/powerpoint/2010/main" val="972831132"/>
              </p:ext>
            </p:extLst>
          </p:nvPr>
        </p:nvGraphicFramePr>
        <p:xfrm>
          <a:off x="6203879" y="1988840"/>
          <a:ext cx="2924841" cy="26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แผนภูมิ 16"/>
          <p:cNvGraphicFramePr/>
          <p:nvPr>
            <p:extLst>
              <p:ext uri="{D42A27DB-BD31-4B8C-83A1-F6EECF244321}">
                <p14:modId xmlns:p14="http://schemas.microsoft.com/office/powerpoint/2010/main" val="4220087191"/>
              </p:ext>
            </p:extLst>
          </p:nvPr>
        </p:nvGraphicFramePr>
        <p:xfrm>
          <a:off x="3111355" y="1988840"/>
          <a:ext cx="2924841" cy="26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รูปภาพ 17" descr="การคลิปหน้าจอ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010">
            <a:off x="846748" y="4575005"/>
            <a:ext cx="2968495" cy="19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 descr="การคลิปหน้าจอ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659">
            <a:off x="5023420" y="4550451"/>
            <a:ext cx="3052466" cy="195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0" y="116632"/>
            <a:ext cx="77941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ตัวอย่างแนวทางการกำหนดสัดส่วนความรับผิดของเจ้าหน้าที่</a:t>
            </a:r>
          </a:p>
          <a:p>
            <a:pPr>
              <a:spcBef>
                <a:spcPts val="600"/>
              </a:spcBef>
            </a:pP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ที่ 0406.2/ว66 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. 25 ก.ย. 2550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33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 rot="5400000">
            <a:off x="4230214" y="-4185592"/>
            <a:ext cx="576064" cy="9036497"/>
          </a:xfrm>
          <a:prstGeom prst="roundRect">
            <a:avLst>
              <a:gd name="adj" fmla="val 9374"/>
            </a:avLst>
          </a:prstGeom>
          <a:gradFill flip="none" rotWithShape="1">
            <a:gsLst>
              <a:gs pos="0">
                <a:srgbClr val="5E9EFF">
                  <a:lumMod val="0"/>
                  <a:lumOff val="100000"/>
                  <a:alpha val="0"/>
                </a:srgbClr>
              </a:gs>
              <a:gs pos="4000">
                <a:srgbClr val="85C2FF">
                  <a:lumMod val="0"/>
                  <a:alpha val="0"/>
                </a:srgbClr>
              </a:gs>
              <a:gs pos="48000">
                <a:srgbClr val="C4D6EB">
                  <a:lumMod val="89000"/>
                </a:srgbClr>
              </a:gs>
              <a:gs pos="100000">
                <a:srgbClr val="FFEBFA"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91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3. การรายงานผลการสอบข้อเท็จจริงฯ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69269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ใช้แบบราย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งานผลการสอบสวน (สล.2) </a:t>
            </a:r>
            <a:r>
              <a:rPr lang="th-TH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รายงานต่อผู้สั่งแต่งตั้ง</a:t>
            </a:r>
            <a:endParaRPr lang="th-TH" sz="24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60902"/>
            <a:ext cx="3672408" cy="53764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25" y="1489894"/>
            <a:ext cx="3599707" cy="534728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4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5676"/>
            <a:ext cx="4083066" cy="6145909"/>
          </a:xfr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13" y="618470"/>
            <a:ext cx="4249775" cy="61306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107504" y="4462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แบบ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รายงานผลการสอบสวน (สล.2</a:t>
            </a:r>
            <a:r>
              <a:rPr lang="th-TH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)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11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74" y="128826"/>
            <a:ext cx="849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การดำเนินการของผู้สั่งแต่งตั้ง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025C46-B1E3-4855-A616-0CB2968D8C22}"/>
              </a:ext>
            </a:extLst>
          </p:cNvPr>
          <p:cNvSpPr txBox="1"/>
          <p:nvPr/>
        </p:nvSpPr>
        <p:spPr>
          <a:xfrm>
            <a:off x="107504" y="822186"/>
            <a:ext cx="88569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marR="0" lvl="0" indent="-352425" algn="thaiDi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หากเห็นว่าสำนวนการสอบสวนยังมีข้อบกพร่องในประเด็นใด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 สั่งให้ </a:t>
            </a:r>
            <a:r>
              <a:rPr kumimoji="0" lang="th-TH" sz="24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คก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สอบสวนเพิ่มเติมได้ (ข้อ 16)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352425" marR="0" lvl="0" indent="-352425" algn="thaiDi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ผู้สั่งแต่งตั้งมีความเห็นเป็นอย่างอื่นได้ </a:t>
            </a:r>
            <a:r>
              <a:rPr lang="th-TH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โดยไ</a:t>
            </a: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ม่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จำต้องผูกมัดกับความเห็นของ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kumimoji="0" lang="th-TH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คก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. (ข้อ 16)</a:t>
            </a:r>
          </a:p>
          <a:p>
            <a:pPr marL="352425" lvl="0" indent="-352425" algn="thaiDist" defTabSz="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ผู้สั่งแต่งตั้งมีอำนาจ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ใช้ดุลพินิจวินิจฉัยสั่ง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การว่าการกระทำละเมิดที่เกิดขึ้น มีผู้ต้องรับผิดชดใช้ค่าสินไหมทดแทน หรือไม่ และเป็นจำนวนเท่าใด (ภายใน 15 วัน นับแต่วันที่ได้รับสำนวน) (ข้อ 17*)</a:t>
            </a:r>
          </a:p>
          <a:p>
            <a:pPr marL="352425" lvl="0" indent="-352425" algn="thaiDist" defTabSz="4572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ส่งสำนวนให้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กระทรวงการคลังตรวจสอบภายใน 7 วัน นับแต่วันที่วินิจฉัยสั่งการ  </a:t>
            </a:r>
            <a:r>
              <a:rPr kumimoji="0" lang="th-TH" sz="2400" b="1" i="0" u="sng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เว้นแต่ 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เป็นเรื่องกระทรวงการคลังกำหนดว่าไม่ต้องรายงาน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ตามประกาศกระทรวงการคลัง 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เรื่อง ความรับผิดทางละเมิดของเจ้าหน้าที่ที่ไม่ต้องรายงานให้กระทรวงการคลังตรวจสอบ พ.ศ. 2562 ฉบับลงวันที่ 20 ธ.ค. 2562)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(ข้อ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17*) 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(คำ</a:t>
            </a:r>
            <a:r>
              <a:rPr lang="th-TH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พิพากษาศาลปกครองสูงสุด ที่ อ.</a:t>
            </a:r>
            <a:r>
              <a:rPr lang="en-US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369/2552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en-US" sz="2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lvl="0" algn="thaiDist" defTabSz="457200">
              <a:spcBef>
                <a:spcPts val="600"/>
              </a:spcBef>
              <a:defRPr/>
            </a:pP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*ข้อ </a:t>
            </a:r>
            <a:r>
              <a:rPr lang="en-US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17 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วรรค </a:t>
            </a:r>
            <a:r>
              <a:rPr lang="en-US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1 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“เมื่อ</a:t>
            </a:r>
            <a:r>
              <a:rPr lang="th-TH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ผู้แต่งตั้งได้รับผลการพิจารณาของคณะกรรมการแล้วให้วินิจฉัยสั่งการว่ามีผู้รับ ผิดชดใช้ค่าสินไหมทดแทนหรือไม่ และเป็นจำนวนเท่าใด แต่ยังมิต้องแจ้งการสั่งการให้ผู้ที่เกี่ยวข้อง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ทราบ” </a:t>
            </a:r>
            <a:r>
              <a:rPr lang="th-TH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วรรค </a:t>
            </a:r>
            <a:r>
              <a:rPr lang="en-US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2 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“ให้</a:t>
            </a:r>
            <a:r>
              <a:rPr lang="th-TH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ผู้แต่งตั้งส่งสำนวนภายใน </a:t>
            </a:r>
            <a:r>
              <a:rPr lang="en-US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7 </a:t>
            </a:r>
            <a:r>
              <a:rPr lang="th-TH" sz="2000" dirty="0">
                <a:latin typeface="TH Kodchasal" panose="02000506000000020004" pitchFamily="2" charset="-34"/>
                <a:cs typeface="TH Kodchasal" panose="02000506000000020004" pitchFamily="2" charset="-34"/>
              </a:rPr>
              <a:t>วันนับแต่วันวินิจฉัยสั่งการให้กระทรวงการคลังตรวจสอบ เว้นแต่เป็นเรื่องที่กระทรวงการคลังประกาศกำหนดว่าไม่ต้อง</a:t>
            </a:r>
            <a:r>
              <a:rPr lang="th-TH" sz="2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รายงาน...”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22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656" y="968309"/>
            <a:ext cx="9008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ศาล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ปกครองสูงสุดวินิจฉัยว่า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 </a:t>
            </a:r>
            <a:r>
              <a:rPr lang="en-US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การที่อธิบดี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กรมศุลกากรได้รับรายงานผลการสอบสวนจากคณะกรรมการสอบข้อเท็จจริงความรับผิดทางละเมิด แล้วมีคำสั่งให้เจ้าหน้าที่ชดใช้ค่าสินไหม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ทดแทน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167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,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171.82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บาท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เป็นขั้นตอน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การออกคำสั่งตามมาตรา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12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แห่ง </a:t>
            </a:r>
            <a:r>
              <a:rPr lang="th-TH" sz="24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พรบ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.ความรับผิดทางละเมิดฯ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ซึ่งจะต้อง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ส่งสำนวนให้กระทรวงการคลังตรวจสอบเสียก่อนมีคำสั่ง เมื่อ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อธิบดีมีคำสั่งให้เจ้าหน้าที่ชดใช้ค่าสินไหมทดแทน ก่อนที่จะส่งสำนวนการสอบสวนให้กระทรวงการคลัง</a:t>
            </a:r>
            <a:r>
              <a:rPr lang="th-TH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ตรวจสอบ*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กระบวนการ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ออกคำสั่งจึงไม่ถูกต้องตามรูปแบบ ขั้นตอน และวิธีการอันเป็น</a:t>
            </a:r>
            <a:r>
              <a:rPr lang="th-TH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สาระสำคัญ ตามที่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ระบุไว้ในข้อ </a:t>
            </a:r>
            <a:r>
              <a:rPr lang="en-US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17 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ของ</a:t>
            </a:r>
            <a:r>
              <a:rPr lang="th-TH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ระเบียบสำนักนายกรัฐมนตรีว่าด้วยหลักเกณฑ์การปฏิบัติเกี่ยวกับความรับผิดของเจ้าหน้าที่ พ.ศ. 2539 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คำสั่งดังกล่าวจึงไม่ชอบ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ด้วยกฎหมาย แม้ต่อมากรมศุลกากรจะได้ส่งสำนวนให้กระทรวงการคลังตรวจสอบแล้วในภายหลังก็ไม่มีผลทำให้คำสั่งที่ไม่ชอบด้วยกฎหมายมาตั้งแต่ต้นกลับเป็นคำสั่งที่ชอบด้วยกฎหมายได้ </a:t>
            </a:r>
            <a:r>
              <a:rPr lang="th-TH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พิพากษา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ให้เพิกถอนคำสั่ง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ของกรมศุลกากร โดยให้มีผลย้อนหลังไปตั้งแต่วันที่ออก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คำสั่ง</a:t>
            </a:r>
            <a:endParaRPr lang="en-US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70" y="188640"/>
            <a:ext cx="8909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คำ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พิพากษาศาลปกครองสูงสุด 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 อ.</a:t>
            </a:r>
            <a:r>
              <a:rPr lang="en-US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369/2552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(นาย</a:t>
            </a:r>
            <a:r>
              <a:rPr lang="th-TH" sz="24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สุรสิทธิ์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กับ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กรม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ศุลกากร)</a:t>
            </a:r>
          </a:p>
          <a:p>
            <a:r>
              <a:rPr lang="th-TH" sz="24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ประเด็น</a:t>
            </a:r>
            <a:r>
              <a:rPr lang="th-TH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ข้อ </a:t>
            </a:r>
            <a:r>
              <a:rPr lang="en-US" sz="24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17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ของระเบียบสำนักนายกรัฐมนตรีฯ</a:t>
            </a:r>
            <a:endParaRPr lang="en-US" sz="2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320" y="5733256"/>
            <a:ext cx="8990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*ประกาศกระทรวงการคลัง เรื่อง</a:t>
            </a:r>
            <a:r>
              <a:rPr lang="th-TH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ความรับผิดทางละเมิดของเจ้าหน้าที่ที่ไม่ต้องรายงานให้กระทรวงการคลังตรวจสอบลงวันที่ </a:t>
            </a:r>
            <a:r>
              <a:rPr lang="en-US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15 </a:t>
            </a:r>
            <a:r>
              <a:rPr lang="th-TH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ตุลาคม </a:t>
            </a:r>
            <a:r>
              <a:rPr lang="en-US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2544 </a:t>
            </a:r>
            <a:r>
              <a:rPr lang="th-TH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กำหนดให้ความเสียหายเกิดขึ้นแก่ส่วนราชการ จากสาเหตุทั่วไป ค่าเสียหายครั้งละไม่เกิน </a:t>
            </a:r>
            <a:r>
              <a:rPr lang="en-US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4,000 </a:t>
            </a:r>
            <a:r>
              <a:rPr lang="th-TH" sz="18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บาท ไม่ต้องส่งเรื่องให้กระทรวงการคลังตรวจสอบ</a:t>
            </a:r>
            <a:endParaRPr lang="en-US" sz="1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12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74" y="188640"/>
            <a:ext cx="849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การดำเนินการของผู้สั่งแต่งตั้ง (ต่อ)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025C46-B1E3-4855-A616-0CB2968D8C22}"/>
              </a:ext>
            </a:extLst>
          </p:cNvPr>
          <p:cNvSpPr txBox="1"/>
          <p:nvPr/>
        </p:nvSpPr>
        <p:spPr>
          <a:xfrm>
            <a:off x="107504" y="908720"/>
            <a:ext cx="88569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 algn="thaiDist" defTabSz="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กรณีที่ไม่ต้องส่งสำนวนให้กระทรวงการคลังตรวจสอบ ให้ออกคำสั่งให้ผู้ต้องรับผิดชดใช้ค่าสินไหมทดแทนได้</a:t>
            </a:r>
            <a:r>
              <a:rPr lang="th-TH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ทันที (ข้อ 17)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352425" lvl="0" indent="-352425" algn="thaiDist" defTabSz="4572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กรณีที่ส่งสำนวนให้กระทรวงการคลังตรวจสอบ (ตรวจสอบภายใน 2ปี)</a:t>
            </a:r>
          </a:p>
          <a:p>
            <a:pPr algn="thaiDist" defTabSz="457200">
              <a:spcBef>
                <a:spcPts val="600"/>
              </a:spcBef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2.1 ให้แสกนเอกสารประกอบทั้งหมดเป็นไฟล์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PDF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เอกสารที่จัดทำขั้น(รายงานการสอบ) เป็นไฟล์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Doc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และบันทึกลง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CD-ROM </a:t>
            </a: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ตามหนังสื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อกรมบัญชีกลาง ที่ 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กค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0406.3/ว336 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ลว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19 ก.ย. 2549</a:t>
            </a:r>
          </a:p>
          <a:p>
            <a:pPr lvl="0" algn="thaiDist" defTabSz="457200">
              <a:spcBef>
                <a:spcPts val="600"/>
              </a:spcBef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   2.2 ถ้า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กระทรวงการคลังไม่แจ้งผลการตรวจสอบภายใน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1ปี 6เดือน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ให้มีคำสั่งตามที่เห็นควรและแจ้งผู้เกี่ยวข้อง หรือฟ้องคดีภายใน 2ปี(ข้อ 17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</a:p>
          <a:p>
            <a:pPr lvl="0" algn="thaiDist" defTabSz="457200">
              <a:spcBef>
                <a:spcPts val="600"/>
              </a:spcBef>
              <a:defRPr/>
            </a:pP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2.3 เมื่อ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กระทรวงการคลังมีความเห็น ให้มีคำสั่งตาม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ความเห็นนั้น (ข้อ 18)</a:t>
            </a:r>
          </a:p>
          <a:p>
            <a:pPr lvl="0" algn="thaiDist" defTabSz="457200">
              <a:spcBef>
                <a:spcPts val="600"/>
              </a:spcBef>
              <a:defRPr/>
            </a:pP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2.4 ถ้ากระทรวงการคลังเห็นว่า มีผู้ต้องรับผิดเพิ่มขึ้น ถ้ายังไม่เคยสอบผู้นั้นในฐานะผู้ต้องรับผิด ให้ส่งเรื่องให้ </a:t>
            </a:r>
            <a:r>
              <a:rPr kumimoji="0" lang="th-TH" sz="24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คก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Kodchasal" panose="02000506000000020004" pitchFamily="2" charset="-34"/>
                <a:cs typeface="TH Kodchasal" panose="02000506000000020004" pitchFamily="2" charset="-34"/>
              </a:rPr>
              <a:t>. สอบสวนผู้นั้นก่อนมีคำสั่ง (ถ้าเห็นแตกต่างจากกระทรวงการคลัง ให้ส่งให้กระทรวงการคลังตรวจสอบอีกครั้ง)</a:t>
            </a:r>
          </a:p>
        </p:txBody>
      </p:sp>
    </p:spTree>
    <p:extLst>
      <p:ext uri="{BB962C8B-B14F-4D97-AF65-F5344CB8AC3E}">
        <p14:creationId xmlns:p14="http://schemas.microsoft.com/office/powerpoint/2010/main" val="512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8095"/>
            <a:ext cx="4176464" cy="5583273"/>
          </a:xfrm>
          <a:prstGeom prst="rect">
            <a:avLst/>
          </a:prstGeo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/>
        </p:blipFill>
        <p:spPr>
          <a:xfrm>
            <a:off x="4915405" y="1158096"/>
            <a:ext cx="4114916" cy="5583272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6994" y="149731"/>
            <a:ext cx="898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ประกาศกระทรวงการคลัง เรื่อง ความรับผิดทางละเมิดของเจ้าหน้าที่ที่ไม่ต้องรายงานให้กระทรวงการคลังตรวจสอบ พ.ศ. 2562 ฉบับลงวันที่ 20 ธ.ค. 2562</a:t>
            </a:r>
            <a:endParaRPr lang="th-TH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35088" y="188640"/>
            <a:ext cx="766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เรื่องที่ไม่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ต้องรายงานให้กระทรวงการคลังตรวจสอบ </a:t>
            </a:r>
            <a:endParaRPr lang="th-TH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975330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ความเสียหายครั้งละไม่เกิน 1,000,000 บาท</a:t>
            </a:r>
          </a:p>
          <a:p>
            <a:pPr marL="457200" indent="-457200">
              <a:buBlip>
                <a:blip r:embed="rId3"/>
              </a:buBlip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ความเสีย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หายครั้ง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ละเกินกว่า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1,000,000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บาท สำหรับประเภท</a:t>
            </a:r>
          </a:p>
          <a:p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1. จากสาเหตุทั่วไป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(อุบัติเหตุ ไฟไหม้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ทรัพย์สินหาย) และหน่วยงานให้รับผิดชดใช้ค่าสินไหมทดแทนตั้งแต่ร้อยละ 75 ของความเสียหายทั้งหมด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endParaRPr lang="th-TH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 สาเหตุจากการทุจริต และหน่วยงานให้ผู้ทุจริตรับผิดชดใช้เต็มจำนวน และให้ผู้เกี่ยวข้องรับผิดชดใช้เต็มจำนวน</a:t>
            </a:r>
          </a:p>
          <a:p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3. สาเหตุจากเงินขาดบัญชี หรือการไม่ปฏิบัติตามกฎหมายฯ และหน่วยงานให้รับผิดชดใช้เต็มจำนวน</a:t>
            </a:r>
          </a:p>
          <a:p>
            <a:pPr marL="457200" indent="-457200">
              <a:buBlip>
                <a:blip r:embed="rId4"/>
              </a:buBlip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ให้รายงานในระบบความรับผิดทางละเมิดและแพ่ง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ราชกิจจานุเบกษา ประกาศราชกิจจานุเบกษ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colorTemperature colorTemp="7625"/>
                    </a14:imgEffect>
                    <a14:imgEffect>
                      <a14:saturation sat="155000"/>
                    </a14:imgEffect>
                    <a14:imgEffect>
                      <a14:brightnessContrast bright="-6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29" r="18382" b="23201"/>
          <a:stretch/>
        </p:blipFill>
        <p:spPr bwMode="auto">
          <a:xfrm>
            <a:off x="890105" y="-56406"/>
            <a:ext cx="7151593" cy="506862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8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64000" endPos="57000" dist="3048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467" y="260648"/>
            <a:ext cx="8089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กฎหมายที่เกี่ยวข้องกับการ</a:t>
            </a:r>
          </a:p>
          <a:p>
            <a:pPr algn="ctr"/>
            <a:r>
              <a:rPr lang="th-TH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สอบความรับผิดทางละเมิดของเจ้าหน้าที่</a:t>
            </a:r>
            <a:endParaRPr lang="th-TH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87129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พระราชบัญญัติความ</a:t>
            </a:r>
            <a:r>
              <a:rPr lang="th-TH" sz="35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รับผิดทาง</a:t>
            </a:r>
            <a:r>
              <a:rPr lang="th-TH" sz="3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ละเมิดของเจ้าหน้าที่ </a:t>
            </a:r>
            <a:r>
              <a:rPr lang="th-TH" sz="35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พ.ศ. </a:t>
            </a:r>
            <a:r>
              <a:rPr lang="th-TH" sz="3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2539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th-TH" sz="35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5928" y="1739240"/>
            <a:ext cx="80477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ระเบียบสำนัก</a:t>
            </a:r>
            <a:r>
              <a:rPr lang="th-TH" sz="3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นายกรัฐมนตรี ว่า</a:t>
            </a:r>
            <a:r>
              <a:rPr lang="th-TH" sz="3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ด้วยหลักเกณฑ์การปฏิบัติเกี่ยวกับความรับผิดทางละเมิดของเจ้าหน้าที่ </a:t>
            </a:r>
            <a:r>
              <a:rPr lang="th-TH" sz="3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พ.ศ. 2539 และที่แก้ไขเพิ่มเติม</a:t>
            </a:r>
            <a:endParaRPr lang="th-TH" sz="35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871296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พระราชบัญญัติวิธีปฏิบัติราชการทางปกครอง     พ.ศ. 2539  </a:t>
            </a:r>
            <a:r>
              <a:rPr lang="th-TH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และ</a:t>
            </a:r>
            <a:r>
              <a:rPr lang="th-TH" sz="3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ที่แก้ไขเพิ่มเติม</a:t>
            </a:r>
            <a:endParaRPr lang="th-TH" sz="35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805264"/>
            <a:ext cx="87129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ประมวลกฎหมายแพ่งและพาณิชย</a:t>
            </a:r>
            <a:r>
              <a:rPr lang="th-TH" sz="35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์</a:t>
            </a:r>
          </a:p>
        </p:txBody>
      </p:sp>
    </p:spTree>
    <p:extLst>
      <p:ext uri="{BB962C8B-B14F-4D97-AF65-F5344CB8AC3E}">
        <p14:creationId xmlns:p14="http://schemas.microsoft.com/office/powerpoint/2010/main" val="14324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4002" y="1255771"/>
            <a:ext cx="5903979" cy="442798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0493" y="998645"/>
            <a:ext cx="5903979" cy="442798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 rot="20116695">
            <a:off x="408736" y="2560460"/>
            <a:ext cx="766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ตัวอย่างคำสั่งให้ชดใช้ค่าสินไหมทดแทน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556792"/>
            <a:ext cx="9143999" cy="2646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ถาม</a:t>
            </a:r>
            <a:r>
              <a:rPr lang="th-TH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  <a:r>
              <a:rPr lang="th-TH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ตอบ</a:t>
            </a:r>
            <a:endParaRPr lang="th-TH" sz="1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7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476672"/>
            <a:ext cx="712879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สวัสดี</a:t>
            </a:r>
            <a:endParaRPr lang="th-TH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5852" y="5157192"/>
            <a:ext cx="5306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risakdi" panose="02000506000000020004" pitchFamily="2" charset="-34"/>
                <a:cs typeface="TH Srisakdi" panose="02000506000000020004" pitchFamily="2" charset="-34"/>
              </a:rPr>
              <a:t>ไพรศาล คำหินกอง </a:t>
            </a:r>
          </a:p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risakdi" panose="02000506000000020004" pitchFamily="2" charset="-34"/>
                <a:cs typeface="TH Srisakdi" panose="02000506000000020004" pitchFamily="2" charset="-34"/>
              </a:rPr>
              <a:t>ผู้อำนวยการกลุ่มงานอุทธรณ์และละเมิด </a:t>
            </a:r>
            <a:endParaRPr lang="th-TH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risakdi" panose="02000506000000020004" pitchFamily="2" charset="-34"/>
              <a:cs typeface="TH Srisakdi" panose="02000506000000020004" pitchFamily="2" charset="-34"/>
            </a:endParaRPr>
          </a:p>
          <a:p>
            <a:pPr algn="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risakdi" panose="02000506000000020004" pitchFamily="2" charset="-34"/>
                <a:cs typeface="TH Srisakdi" panose="02000506000000020004" pitchFamily="2" charset="-34"/>
              </a:rPr>
              <a:t>กองกฎหมาย สำนักงานปลัดกระทรวงแรงงาน</a:t>
            </a:r>
            <a:endParaRPr lang="th-TH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risakdi" panose="02000506000000020004" pitchFamily="2" charset="-34"/>
              <a:cs typeface="TH Srisakdi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23728" y="3215883"/>
            <a:ext cx="5836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โทร/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ID</a:t>
            </a:r>
            <a:r>
              <a:rPr lang="th-TH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Line </a:t>
            </a:r>
            <a:r>
              <a:rPr lang="th-TH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0813099063</a:t>
            </a:r>
            <a:endParaRPr lang="th-TH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20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1206"/>
            <a:ext cx="871296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ประมวลกฎหมายแพ่งและพาณิชย์  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“</a:t>
            </a:r>
            <a:r>
              <a:rPr lang="th-T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มาตรา 420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 ผู้ใดจงใจหรือประมาทเลินเล่อ ทำต่อบุคคลอื่น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โดยผิดกฎหมาย ให้เขาเสียหายถึงแก่ชีวิตก็ดี แก่ร่างกายก็ดี 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อนามัยก็ดี เสรีภาพก็ดี ทรัพย์สินหรือสิทธิอย่างหนึ่งอย่างใด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ก็ดี ท่านว่าผู้นั้นทำละเมิด จะต้องใช้ค่าสินไหมทดแทน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เพื่อการนั้น”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1907704" y="4838428"/>
            <a:ext cx="1989482" cy="1989482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outerShdw dist="27940" dir="1800000" algn="ctr">
              <a:srgbClr val="000000">
                <a:alpha val="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6000000" lon="600000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566294" y="4804730"/>
            <a:ext cx="1989482" cy="1989482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outerShdw dist="27940" dir="1800000" algn="ctr">
              <a:srgbClr val="000000">
                <a:alpha val="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3079" y="539936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FF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617" y="5799471"/>
            <a:ext cx="1156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กระทำโดย</a:t>
            </a:r>
          </a:p>
          <a:p>
            <a:pPr algn="ctr"/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ผิดกฎหาย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7213" y="5804599"/>
            <a:ext cx="100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บุคคลอื่น</a:t>
            </a:r>
          </a:p>
          <a:p>
            <a:pPr algn="ctr"/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เสียหาย</a:t>
            </a:r>
          </a:p>
        </p:txBody>
      </p:sp>
      <p:sp>
        <p:nvSpPr>
          <p:cNvPr id="16" name="ลูกศรขวา 15"/>
          <p:cNvSpPr/>
          <p:nvPr/>
        </p:nvSpPr>
        <p:spPr>
          <a:xfrm>
            <a:off x="4258155" y="5024969"/>
            <a:ext cx="1393965" cy="1148894"/>
          </a:xfrm>
          <a:prstGeom prst="rightArrow">
            <a:avLst>
              <a:gd name="adj1" fmla="val 55053"/>
              <a:gd name="adj2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5871271" y="4804730"/>
            <a:ext cx="2733177" cy="1612288"/>
          </a:xfrm>
          <a:prstGeom prst="ellipse">
            <a:avLst/>
          </a:prstGeom>
          <a:solidFill>
            <a:srgbClr val="FF0000">
              <a:alpha val="6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5183917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ชดใช้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ค่าสินไหมทดแทน</a:t>
            </a:r>
          </a:p>
        </p:txBody>
      </p:sp>
      <p:sp>
        <p:nvSpPr>
          <p:cNvPr id="19" name="บล็อกส่วนโค้ง 18"/>
          <p:cNvSpPr/>
          <p:nvPr/>
        </p:nvSpPr>
        <p:spPr>
          <a:xfrm>
            <a:off x="601720" y="3293197"/>
            <a:ext cx="3322208" cy="3463543"/>
          </a:xfrm>
          <a:prstGeom prst="blockArc">
            <a:avLst>
              <a:gd name="adj1" fmla="val 11377896"/>
              <a:gd name="adj2" fmla="val 21052625"/>
              <a:gd name="adj3" fmla="val 183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43608" y="3717032"/>
            <a:ext cx="2478551" cy="2880320"/>
          </a:xfrm>
          <a:prstGeom prst="rect">
            <a:avLst/>
          </a:prstGeom>
          <a:noFill/>
        </p:spPr>
        <p:txBody>
          <a:bodyPr wrap="none" lIns="36000" tIns="36000" rIns="36000" bIns="36000" anchor="ctr" anchorCtr="0">
            <a:prstTxWarp prst="textArchUp">
              <a:avLst/>
            </a:prstTxWarp>
            <a:spAutoFit/>
          </a:bodyPr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องค์ประกอบการทำละเมิด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0078" y="543305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</a:t>
            </a:r>
          </a:p>
        </p:txBody>
      </p:sp>
      <p:sp>
        <p:nvSpPr>
          <p:cNvPr id="22" name="วงรี 21"/>
          <p:cNvSpPr/>
          <p:nvPr/>
        </p:nvSpPr>
        <p:spPr>
          <a:xfrm>
            <a:off x="1259632" y="3933056"/>
            <a:ext cx="1989482" cy="1989482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  <a:effectLst>
            <a:outerShdw dist="27940" dir="1800000" algn="ctr">
              <a:srgbClr val="000000">
                <a:alpha val="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4778" y="4194158"/>
            <a:ext cx="167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กระทำจงใจ/</a:t>
            </a:r>
          </a:p>
          <a:p>
            <a:pPr algn="ctr"/>
            <a:r>
              <a:rPr lang="th-TH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ประมาทเลินเล่อ</a:t>
            </a:r>
          </a:p>
        </p:txBody>
      </p:sp>
    </p:spTree>
    <p:extLst>
      <p:ext uri="{BB962C8B-B14F-4D97-AF65-F5344CB8AC3E}">
        <p14:creationId xmlns:p14="http://schemas.microsoft.com/office/powerpoint/2010/main" val="20891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045" y="116632"/>
            <a:ext cx="5016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เจตนารมณ์ของกฎหมาย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16" y="2060848"/>
            <a:ext cx="89313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เพื่อ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ให้ความเป็นธรรมต่อเจ้าหน้าที่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และเพิ่มประสิทธิภาพการปฏิบัติงานของรัฐ</a:t>
            </a:r>
          </a:p>
          <a:p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โดยเจ้าหน้าที่ต้องรับผิดในทางละเมิดในการ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ปฏิบัติหน้าที่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เฉพาะเมื่อเป็นการ</a:t>
            </a:r>
            <a:r>
              <a:rPr lang="th-TH" sz="2600" i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จงใจ</a:t>
            </a:r>
          </a:p>
          <a:p>
            <a:r>
              <a:rPr lang="th-TH" sz="2600" i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หรือประมาทเลินเล่ออย่างร้ายแรงเ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ท่านั้น  ฉะนั้น หากเจ้าหน้าที่กระทำละเมิดที่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มิใช่เกิดจากการปฏิบัติหน้าที่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ต้องรับผิดตามประมวลกฎหมายแพ่งละพาณิชย์ซึ่งเป็นกฎหมายทั่วไป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440" y="908720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พระราชบัญญัติความ</a:t>
            </a:r>
            <a:r>
              <a:rPr lang="th-TH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รับผิดทาง</a:t>
            </a:r>
            <a:r>
              <a:rPr lang="th-TH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ละเมิดของเจ้าหน้าที่ </a:t>
            </a:r>
            <a:r>
              <a:rPr lang="th-TH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พ.ศ. </a:t>
            </a:r>
            <a:r>
              <a:rPr lang="th-TH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2539</a:t>
            </a:r>
            <a:endParaRPr lang="th-TH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2440" y="4275093"/>
            <a:ext cx="8951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ระเบียบสำนัก</a:t>
            </a:r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นายกรัฐมนตรี ว่า</a:t>
            </a:r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ด้วยหลักเกณฑ์การปฏิบัติ</a:t>
            </a:r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เกี่ยวกับ ความ</a:t>
            </a:r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รับผิดทางละเมิดของเจ้าหน้าที่ </a:t>
            </a:r>
            <a:r>
              <a:rPr lang="th-TH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พ.ศ. 2539 </a:t>
            </a:r>
            <a:endParaRPr lang="th-TH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40" y="5124133"/>
            <a:ext cx="8967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เป็นการกำหนด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หลักเกณฑ์ในการปฏิบัติ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เกี่ยวกับความรับผิดทางละเมิดของเจ้าหน้าที่ ตาม </a:t>
            </a:r>
            <a:r>
              <a:rPr lang="th-TH" sz="2600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พรบ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.ความรับผิดทางละเมิดของเจ้าหน้าที่ พ.ศ. 2539 เพื่อให้ทราบว่าความเสียหายที่เกิดขึ้นต่อหน่วยงานของรัฐมีเ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จ้าหน้าที่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กระทำ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หรือไม่ และต้อง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หรือไม่ </a:t>
            </a:r>
            <a:r>
              <a:rPr lang="th-TH" sz="2600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จำนวน</a:t>
            </a:r>
            <a:r>
              <a:rPr lang="th-TH" sz="2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เท่าใด </a:t>
            </a:r>
          </a:p>
        </p:txBody>
      </p:sp>
    </p:spTree>
    <p:extLst>
      <p:ext uri="{BB962C8B-B14F-4D97-AF65-F5344CB8AC3E}">
        <p14:creationId xmlns:p14="http://schemas.microsoft.com/office/powerpoint/2010/main" val="24128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968127" y="692696"/>
            <a:ext cx="3226098" cy="523814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เกิดความเสียหาย</a:t>
            </a:r>
            <a:endParaRPr lang="th-TH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464572" y="1376239"/>
            <a:ext cx="4123652" cy="68460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หน.หน่วยงานของรัฐตรวจสอบข้อเท็จจริง</a:t>
            </a:r>
          </a:p>
          <a:p>
            <a:pPr algn="ctr"/>
            <a:r>
              <a:rPr lang="th-TH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ว่าความเสียหายนั้นเกิดขึ้นจากเหตุใด</a:t>
            </a:r>
            <a:endParaRPr lang="th-TH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267744" y="3356992"/>
            <a:ext cx="1584176" cy="5820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ดำเนินคดี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แพ่ง - อาญา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5496" y="3368222"/>
            <a:ext cx="1800201" cy="7684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ยุติเรื่อง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(ความเสียหาย</a:t>
            </a:r>
            <a:b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ตกเป็นพับแก่หน่วยงาน)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588224" y="3432084"/>
            <a:ext cx="1757308" cy="37229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ในหน้าที่ราชการ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152639" y="3488756"/>
            <a:ext cx="1547051" cy="3722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นอกเหนือหน้าที่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815164" y="5229200"/>
            <a:ext cx="1565147" cy="124255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ไม่ต้องรับผิด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(ความเสียหายตกเป็นพับแก่หน่วยงาน)</a:t>
            </a:r>
            <a:endParaRPr lang="th-TH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7543641" y="5236781"/>
            <a:ext cx="1564863" cy="124255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ต้องรับผิด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(เต็มจำนวน/ตามส่วน)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815164" y="4077072"/>
            <a:ext cx="1565148" cy="8844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ไม่จงใจ หรือ ประมาทเลินเล่อ 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(ธรรมดา)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596337" y="4077072"/>
            <a:ext cx="1512167" cy="88441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จงใจ </a:t>
            </a: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หรือประมาทเลินเล่ออย่างร้ายแรง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91836" y="6471754"/>
            <a:ext cx="4745471" cy="29689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ที่มา พ.ร.บ. ความรับผิดทางละเมิดของเจ้าหน้าที่ พ.ศ. 2539</a:t>
            </a:r>
            <a:endParaRPr lang="th-TH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189894" y="4029973"/>
            <a:ext cx="1442064" cy="839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รับผิดเป็นการส่วนตัว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(ดำเนินคดี)</a:t>
            </a:r>
            <a:endParaRPr lang="th-TH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1220" y="47526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ภาพรวมเมื่อเกิดความเสียหายแก่ราชการ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076056" y="2357504"/>
            <a:ext cx="1924519" cy="783464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เจ้าหน้าที่ของรัฐ</a:t>
            </a:r>
            <a:endParaRPr lang="th-TH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2080320" y="2357504"/>
            <a:ext cx="1960750" cy="7834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บุคคลภายนอก</a:t>
            </a:r>
            <a:endParaRPr lang="th-TH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197146" y="2357503"/>
            <a:ext cx="1498810" cy="7834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เหตุสุดวิสัย/ภัยธรรมชาติ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4" name="ลูกศรขวา 23"/>
          <p:cNvSpPr/>
          <p:nvPr/>
        </p:nvSpPr>
        <p:spPr>
          <a:xfrm rot="5400000">
            <a:off x="5974052" y="215086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ลูกศรขวา 27"/>
          <p:cNvSpPr/>
          <p:nvPr/>
        </p:nvSpPr>
        <p:spPr>
          <a:xfrm rot="10800000">
            <a:off x="928758" y="2204864"/>
            <a:ext cx="5155410" cy="36000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ลูกศรขวา 27"/>
          <p:cNvSpPr/>
          <p:nvPr/>
        </p:nvSpPr>
        <p:spPr>
          <a:xfrm rot="5400000">
            <a:off x="4509166" y="2112646"/>
            <a:ext cx="144019" cy="109758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ลูกศรขวา 28"/>
          <p:cNvSpPr/>
          <p:nvPr/>
        </p:nvSpPr>
        <p:spPr>
          <a:xfrm rot="5400000">
            <a:off x="940176" y="2148485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ลูกศรขวา 29"/>
          <p:cNvSpPr/>
          <p:nvPr/>
        </p:nvSpPr>
        <p:spPr>
          <a:xfrm rot="5400000">
            <a:off x="4499984" y="1143802"/>
            <a:ext cx="108000" cy="252000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ลูกศรขวา 30"/>
          <p:cNvSpPr/>
          <p:nvPr/>
        </p:nvSpPr>
        <p:spPr>
          <a:xfrm rot="5400000">
            <a:off x="3006695" y="215191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ลูกศรขวา 31"/>
          <p:cNvSpPr/>
          <p:nvPr/>
        </p:nvSpPr>
        <p:spPr>
          <a:xfrm rot="5400000">
            <a:off x="892551" y="3140976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ลูกศรขวา 32"/>
          <p:cNvSpPr/>
          <p:nvPr/>
        </p:nvSpPr>
        <p:spPr>
          <a:xfrm rot="5400000">
            <a:off x="3023848" y="310498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5" name="ลูกศรขวา 27"/>
          <p:cNvSpPr/>
          <p:nvPr/>
        </p:nvSpPr>
        <p:spPr>
          <a:xfrm rot="10800000">
            <a:off x="4824328" y="3248976"/>
            <a:ext cx="2700000" cy="36000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6" name="ลูกศรขวา 27"/>
          <p:cNvSpPr/>
          <p:nvPr/>
        </p:nvSpPr>
        <p:spPr>
          <a:xfrm rot="5400000">
            <a:off x="5995030" y="3156758"/>
            <a:ext cx="144019" cy="109758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9" name="ลูกศรขวา 38"/>
          <p:cNvSpPr/>
          <p:nvPr/>
        </p:nvSpPr>
        <p:spPr>
          <a:xfrm rot="5400000">
            <a:off x="7416336" y="3176992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ลูกศรขวา 39"/>
          <p:cNvSpPr/>
          <p:nvPr/>
        </p:nvSpPr>
        <p:spPr>
          <a:xfrm rot="5400000">
            <a:off x="4824048" y="3808098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1" name="ลูกศรขวา 40"/>
          <p:cNvSpPr/>
          <p:nvPr/>
        </p:nvSpPr>
        <p:spPr>
          <a:xfrm rot="5400000">
            <a:off x="8280432" y="5009972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2" name="ลูกศรขวา 41"/>
          <p:cNvSpPr/>
          <p:nvPr/>
        </p:nvSpPr>
        <p:spPr>
          <a:xfrm rot="5400000">
            <a:off x="6590381" y="501318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3" name="ลูกศรขวา 42"/>
          <p:cNvSpPr/>
          <p:nvPr/>
        </p:nvSpPr>
        <p:spPr>
          <a:xfrm rot="5400000">
            <a:off x="6523643" y="382506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4" name="ลูกศรขวา 27"/>
          <p:cNvSpPr/>
          <p:nvPr/>
        </p:nvSpPr>
        <p:spPr>
          <a:xfrm rot="10800000">
            <a:off x="6516176" y="3898389"/>
            <a:ext cx="1872000" cy="36000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5" name="ลูกศรขวา 27"/>
          <p:cNvSpPr/>
          <p:nvPr/>
        </p:nvSpPr>
        <p:spPr>
          <a:xfrm rot="5400000">
            <a:off x="7363182" y="3806171"/>
            <a:ext cx="144019" cy="109758"/>
          </a:xfrm>
          <a:custGeom>
            <a:avLst/>
            <a:gdLst>
              <a:gd name="connsiteX0" fmla="*/ 0 w 1800000"/>
              <a:gd name="connsiteY0" fmla="*/ 36004 h 144016"/>
              <a:gd name="connsiteX1" fmla="*/ 1727992 w 1800000"/>
              <a:gd name="connsiteY1" fmla="*/ 36004 h 144016"/>
              <a:gd name="connsiteX2" fmla="*/ 1727992 w 1800000"/>
              <a:gd name="connsiteY2" fmla="*/ 0 h 144016"/>
              <a:gd name="connsiteX3" fmla="*/ 1800000 w 1800000"/>
              <a:gd name="connsiteY3" fmla="*/ 72008 h 144016"/>
              <a:gd name="connsiteX4" fmla="*/ 1727992 w 1800000"/>
              <a:gd name="connsiteY4" fmla="*/ 144016 h 144016"/>
              <a:gd name="connsiteX5" fmla="*/ 1727992 w 1800000"/>
              <a:gd name="connsiteY5" fmla="*/ 108012 h 144016"/>
              <a:gd name="connsiteX6" fmla="*/ 0 w 1800000"/>
              <a:gd name="connsiteY6" fmla="*/ 108012 h 144016"/>
              <a:gd name="connsiteX7" fmla="*/ 0 w 1800000"/>
              <a:gd name="connsiteY7" fmla="*/ 36004 h 144016"/>
              <a:gd name="connsiteX0" fmla="*/ 0 w 1728563"/>
              <a:gd name="connsiteY0" fmla="*/ 36004 h 144016"/>
              <a:gd name="connsiteX1" fmla="*/ 1727992 w 1728563"/>
              <a:gd name="connsiteY1" fmla="*/ 36004 h 144016"/>
              <a:gd name="connsiteX2" fmla="*/ 1727992 w 1728563"/>
              <a:gd name="connsiteY2" fmla="*/ 0 h 144016"/>
              <a:gd name="connsiteX3" fmla="*/ 1728563 w 1728563"/>
              <a:gd name="connsiteY3" fmla="*/ 67245 h 144016"/>
              <a:gd name="connsiteX4" fmla="*/ 1727992 w 1728563"/>
              <a:gd name="connsiteY4" fmla="*/ 144016 h 144016"/>
              <a:gd name="connsiteX5" fmla="*/ 1727992 w 1728563"/>
              <a:gd name="connsiteY5" fmla="*/ 108012 h 144016"/>
              <a:gd name="connsiteX6" fmla="*/ 0 w 1728563"/>
              <a:gd name="connsiteY6" fmla="*/ 108012 h 144016"/>
              <a:gd name="connsiteX7" fmla="*/ 0 w 1728563"/>
              <a:gd name="connsiteY7" fmla="*/ 36004 h 144016"/>
              <a:gd name="connsiteX0" fmla="*/ 0 w 1730384"/>
              <a:gd name="connsiteY0" fmla="*/ 36004 h 110678"/>
              <a:gd name="connsiteX1" fmla="*/ 1727992 w 1730384"/>
              <a:gd name="connsiteY1" fmla="*/ 36004 h 110678"/>
              <a:gd name="connsiteX2" fmla="*/ 1727992 w 1730384"/>
              <a:gd name="connsiteY2" fmla="*/ 0 h 110678"/>
              <a:gd name="connsiteX3" fmla="*/ 1728563 w 1730384"/>
              <a:gd name="connsiteY3" fmla="*/ 67245 h 110678"/>
              <a:gd name="connsiteX4" fmla="*/ 1730373 w 1730384"/>
              <a:gd name="connsiteY4" fmla="*/ 110678 h 110678"/>
              <a:gd name="connsiteX5" fmla="*/ 1727992 w 1730384"/>
              <a:gd name="connsiteY5" fmla="*/ 108012 h 110678"/>
              <a:gd name="connsiteX6" fmla="*/ 0 w 1730384"/>
              <a:gd name="connsiteY6" fmla="*/ 108012 h 110678"/>
              <a:gd name="connsiteX7" fmla="*/ 0 w 1730384"/>
              <a:gd name="connsiteY7" fmla="*/ 36004 h 110678"/>
              <a:gd name="connsiteX0" fmla="*/ 0 w 1730384"/>
              <a:gd name="connsiteY0" fmla="*/ 0 h 74674"/>
              <a:gd name="connsiteX1" fmla="*/ 1727992 w 1730384"/>
              <a:gd name="connsiteY1" fmla="*/ 0 h 74674"/>
              <a:gd name="connsiteX2" fmla="*/ 1730373 w 1730384"/>
              <a:gd name="connsiteY2" fmla="*/ 4477 h 74674"/>
              <a:gd name="connsiteX3" fmla="*/ 1728563 w 1730384"/>
              <a:gd name="connsiteY3" fmla="*/ 31241 h 74674"/>
              <a:gd name="connsiteX4" fmla="*/ 1730373 w 1730384"/>
              <a:gd name="connsiteY4" fmla="*/ 74674 h 74674"/>
              <a:gd name="connsiteX5" fmla="*/ 1727992 w 1730384"/>
              <a:gd name="connsiteY5" fmla="*/ 72008 h 74674"/>
              <a:gd name="connsiteX6" fmla="*/ 0 w 1730384"/>
              <a:gd name="connsiteY6" fmla="*/ 72008 h 74674"/>
              <a:gd name="connsiteX7" fmla="*/ 0 w 1730384"/>
              <a:gd name="connsiteY7" fmla="*/ 0 h 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84" h="74674">
                <a:moveTo>
                  <a:pt x="0" y="0"/>
                </a:moveTo>
                <a:lnTo>
                  <a:pt x="1727992" y="0"/>
                </a:lnTo>
                <a:lnTo>
                  <a:pt x="1730373" y="4477"/>
                </a:lnTo>
                <a:cubicBezTo>
                  <a:pt x="1730563" y="26892"/>
                  <a:pt x="1728373" y="8826"/>
                  <a:pt x="1728563" y="31241"/>
                </a:cubicBezTo>
                <a:cubicBezTo>
                  <a:pt x="1728373" y="56831"/>
                  <a:pt x="1730563" y="49084"/>
                  <a:pt x="1730373" y="74674"/>
                </a:cubicBezTo>
                <a:lnTo>
                  <a:pt x="1727992" y="72008"/>
                </a:ln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6" name="ลูกศรขวา 45"/>
          <p:cNvSpPr/>
          <p:nvPr/>
        </p:nvSpPr>
        <p:spPr>
          <a:xfrm rot="5400000">
            <a:off x="8280432" y="382506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7" name="ลูกศรขวา 46"/>
          <p:cNvSpPr/>
          <p:nvPr/>
        </p:nvSpPr>
        <p:spPr>
          <a:xfrm rot="5400000">
            <a:off x="4824048" y="3212984"/>
            <a:ext cx="108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3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53996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สั่ง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ให้เจ้าหน้าที่ผู้กระทำละเมิด โดยประมาทเลินเล่อเพียงเล็กน้อย ชดใช้ค่าเสียหายไม่ได้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คำ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พิพากษาศาลปกครองสูงสุด ที่ อ.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47/2546 </a:t>
            </a:r>
          </a:p>
          <a:p>
            <a:pPr algn="thaiDist"/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หน่วยงาน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ของรัฐจะมี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คำสั่งให้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เจ้าหน้าที่ผู้กระทำ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ละเมิดต้อง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รับผิดชดใช้ค่าสินไหมทดแทนเฉพาะกรณีที่เจ้าหน้าที่ของรัฐ ผู้นั้นกระทำละเมิด โดยจงใจหรือประมาทเลินเล่ออย่างร้ายแรง เท่านั้น หากเจ้าหน้าที่ กระทำละเมิดโดยไม่จงใจ หรือประมาทเลินเล่อเพียงเล็กน้อย หน่วยงานของรัฐ ไม่สามารถเรียกค่าสินไหมทดแทนจากเจ้าหน้าที่ของรัฐผู้กระทำละเมิดได้ ความเสียหายตกเป็นพับกับหน่วยงานของรัฐนั้น ตามมาตรา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8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และ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10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แห่งพระราชบัญญัติความรับผิดทางละเมิดของเจ้าหน้าที่ พ.ศ. 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2539</a:t>
            </a:r>
          </a:p>
        </p:txBody>
      </p:sp>
    </p:spTree>
    <p:extLst>
      <p:ext uri="{BB962C8B-B14F-4D97-AF65-F5344CB8AC3E}">
        <p14:creationId xmlns:p14="http://schemas.microsoft.com/office/powerpoint/2010/main" val="8013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ิตชีวา">
  <a:themeElements>
    <a:clrScheme name="องค์ประกอบ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3516</Words>
  <Application>Microsoft Office PowerPoint</Application>
  <PresentationFormat>นำเสนอทางหน้าจอ (4:3)</PresentationFormat>
  <Paragraphs>425</Paragraphs>
  <Slides>52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3" baseType="lpstr">
      <vt:lpstr>ชีวิตชีวา</vt:lpstr>
      <vt:lpstr>งานนำเสนอ PowerPoint</vt:lpstr>
      <vt:lpstr>งานนำเสนอ PowerPoint</vt:lpstr>
      <vt:lpstr>งานนำเสนอ PowerPoint</vt:lpstr>
      <vt:lpstr>ตัวอย่างความเสียหายเกิดกับบุคคลภายนอก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205</cp:revision>
  <dcterms:created xsi:type="dcterms:W3CDTF">2022-03-14T08:27:14Z</dcterms:created>
  <dcterms:modified xsi:type="dcterms:W3CDTF">2022-04-04T02:40:49Z</dcterms:modified>
</cp:coreProperties>
</file>