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4" r:id="rId5"/>
    <p:sldId id="264" r:id="rId6"/>
    <p:sldId id="263" r:id="rId7"/>
    <p:sldId id="270" r:id="rId8"/>
    <p:sldId id="271" r:id="rId9"/>
    <p:sldId id="273" r:id="rId10"/>
    <p:sldId id="290" r:id="rId11"/>
    <p:sldId id="277" r:id="rId12"/>
    <p:sldId id="289" r:id="rId13"/>
    <p:sldId id="278" r:id="rId14"/>
    <p:sldId id="279" r:id="rId15"/>
    <p:sldId id="286" r:id="rId16"/>
    <p:sldId id="288" r:id="rId17"/>
    <p:sldId id="276" r:id="rId18"/>
    <p:sldId id="275" r:id="rId19"/>
    <p:sldId id="292" r:id="rId20"/>
    <p:sldId id="287" r:id="rId21"/>
    <p:sldId id="291" r:id="rId22"/>
    <p:sldId id="285" r:id="rId23"/>
    <p:sldId id="284" r:id="rId24"/>
    <p:sldId id="281" r:id="rId25"/>
    <p:sldId id="280" r:id="rId26"/>
    <p:sldId id="282" r:id="rId27"/>
    <p:sldId id="283" r:id="rId28"/>
    <p:sldId id="293" r:id="rId29"/>
    <p:sldId id="294" r:id="rId30"/>
    <p:sldId id="295" r:id="rId31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5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108" y="10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AA545-7ACD-FF24-B707-A3BFA635B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AB514-FF99-B022-BED0-FB9938D91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1B8A9-A007-7621-2B85-CE631D6D5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37E09-ED38-4553-BC20-46A13A7BF969}" type="datetimeFigureOut">
              <a:rPr lang="th-TH" smtClean="0"/>
              <a:t>14/12/65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A55CC-E195-F705-5F92-E3DD4C077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2E5B3-A430-4F57-1E5B-CA4588437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EAE7-8B45-4D47-8B01-3576CC11CC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5930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EAC0F-3D65-F5A2-55D6-6DB8E9C38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A117FB-60D3-4951-B7AC-509EE9192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6CF0-3CAD-28E8-26C3-EB3A9658C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37E09-ED38-4553-BC20-46A13A7BF969}" type="datetimeFigureOut">
              <a:rPr lang="th-TH" smtClean="0"/>
              <a:t>14/12/65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92774-39D8-3707-F16E-5F1236C8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1F6C2-6681-8DE4-9577-8ED3C4CED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EAE7-8B45-4D47-8B01-3576CC11CC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5762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F3A968-84DD-1E22-F4AE-2FDF5B49F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F9E32-C37D-CC71-D9A8-0B2DD7022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808E5-5CAF-E884-CF46-D293A394C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37E09-ED38-4553-BC20-46A13A7BF969}" type="datetimeFigureOut">
              <a:rPr lang="th-TH" smtClean="0"/>
              <a:t>14/12/65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02599-FADF-F5EF-EA95-986180140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022FD-E43F-BE3E-1CE1-77C97E623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EAE7-8B45-4D47-8B01-3576CC11CC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0202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2A817-0D13-20CB-6A52-A42C7550B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0A8D7-358E-3A71-14B6-1530CECB3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8CB9E-E356-687E-50BF-FFE84F6FE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37E09-ED38-4553-BC20-46A13A7BF969}" type="datetimeFigureOut">
              <a:rPr lang="th-TH" smtClean="0"/>
              <a:t>14/12/65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634A3-0C0F-2E76-14AB-D3B53F38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71993-A4BC-6751-E847-EF56087A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EAE7-8B45-4D47-8B01-3576CC11CC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317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51AB-00B0-6240-C6A2-BA348821B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68734-B864-005B-310B-70721BBF5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DFA2E-E5F7-53BB-81E9-ED8019A99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37E09-ED38-4553-BC20-46A13A7BF969}" type="datetimeFigureOut">
              <a:rPr lang="th-TH" smtClean="0"/>
              <a:t>14/12/65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C4334-98B5-A163-F8D7-E2057EB94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B5E75-F3B6-D3CC-6F4F-0516B71D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EAE7-8B45-4D47-8B01-3576CC11CC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2672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0449C-A4AA-033E-BAA2-394099BAE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819F4-F127-749A-402E-B13EAF157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684A7-D6A5-0C88-C4B2-7625F16DC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2B7284-8370-A1F5-D653-0C38F2C5B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37E09-ED38-4553-BC20-46A13A7BF969}" type="datetimeFigureOut">
              <a:rPr lang="th-TH" smtClean="0"/>
              <a:t>14/12/65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7E1156-74F8-31BF-52CF-76AD4D1D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894CA-18C3-9B08-8141-B524DEDBE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EAE7-8B45-4D47-8B01-3576CC11CC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593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1E12A-C0F0-D001-64EC-ECB67874F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CBC47-822F-CD09-FE25-8AB5251DF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EFF05-C5FC-0AF4-561C-9D742EF35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695CC5-36A6-7CE5-9EAA-529FC3C1FF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3DA64F-0C34-8827-E1D3-EFF531B8B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91CAF6-EEB6-1158-B5E5-0F508AAE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37E09-ED38-4553-BC20-46A13A7BF969}" type="datetimeFigureOut">
              <a:rPr lang="th-TH" smtClean="0"/>
              <a:t>14/12/65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321E0-AC0C-697D-E96D-77B5F2132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895B5-8872-CA86-BAF4-5511F535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EAE7-8B45-4D47-8B01-3576CC11CC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1552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2F064-DC6D-5D45-C0E5-B80C082D4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AF9DDB-CC87-1AEA-A1D9-CBBE04A99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37E09-ED38-4553-BC20-46A13A7BF969}" type="datetimeFigureOut">
              <a:rPr lang="th-TH" smtClean="0"/>
              <a:t>14/12/65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ED8306-6F0E-F8A7-34EE-561FEF97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39A143-8842-1579-6744-483AF85A2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EAE7-8B45-4D47-8B01-3576CC11CC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92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EC36C9-A689-48A3-90E8-ACA741990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37E09-ED38-4553-BC20-46A13A7BF969}" type="datetimeFigureOut">
              <a:rPr lang="th-TH" smtClean="0"/>
              <a:t>14/12/65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7C9E58-4281-B94C-6A34-A41EA833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F6E9C-65B6-8D27-1C11-C3CEF3F4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EAE7-8B45-4D47-8B01-3576CC11CC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575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6E3BC-CE99-B6A1-EE13-190E7DE9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BDFDC-809C-F550-B97C-94ED0E0F7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CD190D-23FF-2499-D762-03CE74E8D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85029-0EA6-71E3-BA49-A95C12D58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37E09-ED38-4553-BC20-46A13A7BF969}" type="datetimeFigureOut">
              <a:rPr lang="th-TH" smtClean="0"/>
              <a:t>14/12/65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8AA5E-0495-5361-3916-1F7F14AF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816D8-4D16-8C3F-20EA-939D5728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EAE7-8B45-4D47-8B01-3576CC11CC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692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28F87-0C69-7EA3-9D6E-1904F7EC7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30AE7E-3FAA-90C0-8752-EC7453F484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87ED6-C93C-7E46-451A-128F5737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46BC0-7157-4218-3C0B-4BB31E094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37E09-ED38-4553-BC20-46A13A7BF969}" type="datetimeFigureOut">
              <a:rPr lang="th-TH" smtClean="0"/>
              <a:t>14/12/65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CCDB5-96AB-491B-B613-62A6D756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CA612-605E-F040-19D4-690199EC7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EAE7-8B45-4D47-8B01-3576CC11CC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6049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326A9F-1AC9-07AA-4403-546E6EF05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83377-3723-9EC4-6F45-9D919623B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06DEA-CD3F-0A20-BEFA-F9C6EABE05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37E09-ED38-4553-BC20-46A13A7BF969}" type="datetimeFigureOut">
              <a:rPr lang="th-TH" smtClean="0"/>
              <a:t>14/12/65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10B7B-5DA6-1208-79B0-231D7AE98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44E48-6C58-E7A9-4EE6-E298BFC95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9EAE7-8B45-4D47-8B01-3576CC11CC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322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thethaiger.com/th/news/520269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B5275-F9A4-68B4-5FB5-9701C101D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7201"/>
            <a:ext cx="9144000" cy="1775732"/>
          </a:xfrm>
        </p:spPr>
        <p:txBody>
          <a:bodyPr/>
          <a:lstStyle/>
          <a:p>
            <a:r>
              <a:rPr lang="th-TH" dirty="0"/>
              <a:t>เปิดโลกทัศน์กับ วิทวัส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14B4D-D7C3-470D-4E1F-F90FD0B76E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DDAE5-A83F-986D-5B54-E4A0778FE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21" y="2747281"/>
            <a:ext cx="4359940" cy="2908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81D8D8-6B95-2500-FE6A-BCB0F1649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02" y="3307151"/>
            <a:ext cx="2377440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13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64293-705A-F7F1-44BE-8A94D58E1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base"/>
            <a:r>
              <a:rPr lang="en-US" b="1" i="0" dirty="0">
                <a:solidFill>
                  <a:srgbClr val="3F3F40"/>
                </a:solidFill>
                <a:effectLst/>
                <a:latin typeface="knowledge-medium"/>
              </a:rPr>
              <a:t>           Women's Day with a jog in Jeddah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F39F7E-DA53-38B2-24C1-8F14A7718F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6613"/>
            <a:ext cx="5181600" cy="318867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1C2BCD3-A790-3AD2-41ED-D899F80EAB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57" y="1296613"/>
            <a:ext cx="5181600" cy="318867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ABDC88-9420-B4DD-6A7F-AD0381AD5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94" y="3812869"/>
            <a:ext cx="3971925" cy="244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72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BBE59-3994-8C3C-8868-0E30A92F3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/>
              <a:t>การยกระดับความสัมพันธ์ ไทย - ซาอุดีอาระ</a:t>
            </a:r>
            <a:r>
              <a:rPr lang="th-TH" dirty="0" err="1"/>
              <a:t>เบีย</a:t>
            </a: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92F7B3-995F-D0CB-7643-3B2594A03D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h-TH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10 ตุลาคม พ.ศ. 2559 ที่กระทรวงการต่างประเทศ พลเอกประยุทธ์ จันทร์โอชา นายกรัฐมนตรี พบปะหารือสามฝ่ายร่วมกับนายอเดล </a:t>
            </a:r>
            <a:r>
              <a:rPr lang="th-TH" b="0" i="0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อัล</a:t>
            </a:r>
            <a:r>
              <a:rPr lang="th-TH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th-TH" b="0" i="0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จูเ</a:t>
            </a:r>
            <a:r>
              <a:rPr lang="th-TH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บอ</a:t>
            </a:r>
            <a:r>
              <a:rPr lang="th-TH" b="0" i="0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ีร์</a:t>
            </a:r>
            <a:r>
              <a:rPr lang="th-TH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 รัฐมนตรีต่างประเทศราชอาณาจักรซาอุดีอาระ</a:t>
            </a:r>
            <a:r>
              <a:rPr lang="th-TH" b="0" i="0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เบีย</a:t>
            </a:r>
            <a:r>
              <a:rPr lang="th-TH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 นับเป็นครั้งแรกในรอบกว่า 25 ปีที่ผู้แทนระดับสูงของสองประเทศได้หารือกัน หลังความสัมพันธ์สองประเทศถูกลดระดับลง โดยการหารือครั้งนี้มี เจ้าชายคอ</a:t>
            </a:r>
            <a:r>
              <a:rPr lang="th-TH" b="0" i="0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ลิฟะห์</a:t>
            </a:r>
            <a:r>
              <a:rPr lang="th-TH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 บิน </a:t>
            </a:r>
            <a:r>
              <a:rPr lang="th-TH" b="0" i="0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ซัล</a:t>
            </a:r>
            <a:r>
              <a:rPr lang="th-TH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มาน </a:t>
            </a:r>
            <a:r>
              <a:rPr lang="th-TH" b="0" i="0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อัล</a:t>
            </a:r>
            <a:r>
              <a:rPr lang="th-TH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 คอ</a:t>
            </a:r>
            <a:r>
              <a:rPr lang="th-TH" b="0" i="0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ลิฟะห์</a:t>
            </a:r>
            <a:r>
              <a:rPr lang="th-TH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 นายกรัฐมนตรีแห่งราชอาณาจักรบาห์เรนเข้าร่วมด้วย</a:t>
            </a:r>
            <a:endParaRPr lang="th-TH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F1F4512-0976-519D-B6E9-2E18D58F584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5280"/>
            <a:ext cx="5181600" cy="345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30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91E23-FE11-0364-20B1-2FEE11338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AEDD4-2E12-3387-1910-B8F2EB753B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1649A9C0-DF61-3071-CF14-5018F8DC036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5797"/>
            <a:ext cx="5181600" cy="345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700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2D075-A37A-D37A-124C-E8AEEB84B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                    การยกระดับความสัมพันธ์ ไทย - ซาอุดีอาระ</a:t>
            </a:r>
            <a:r>
              <a:rPr lang="th-TH" dirty="0" err="1"/>
              <a:t>เบีย</a:t>
            </a: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57A4AD-9464-CB51-54BC-D1A3CD8701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h-TH" dirty="0"/>
              <a:t>16 มกราคม 2563 </a:t>
            </a:r>
          </a:p>
          <a:p>
            <a:r>
              <a:rPr lang="th-TH" b="0" i="0" dirty="0">
                <a:solidFill>
                  <a:srgbClr val="000000"/>
                </a:solidFill>
                <a:effectLst/>
                <a:latin typeface="Sarabun"/>
              </a:rPr>
              <a:t>นายดอน ปรม</a:t>
            </a:r>
            <a:r>
              <a:rPr lang="th-TH" b="0" i="0" dirty="0" err="1">
                <a:solidFill>
                  <a:srgbClr val="000000"/>
                </a:solidFill>
                <a:effectLst/>
                <a:latin typeface="Sarabun"/>
              </a:rPr>
              <a:t>ัตวิ</a:t>
            </a:r>
            <a:r>
              <a:rPr lang="th-TH" b="0" i="0" dirty="0">
                <a:solidFill>
                  <a:srgbClr val="000000"/>
                </a:solidFill>
                <a:effectLst/>
                <a:latin typeface="Sarabun"/>
              </a:rPr>
              <a:t>นัย หารือกับเจ้าชาย</a:t>
            </a:r>
            <a:r>
              <a:rPr lang="th-TH" b="0" i="0" dirty="0" err="1">
                <a:solidFill>
                  <a:srgbClr val="000000"/>
                </a:solidFill>
                <a:effectLst/>
                <a:latin typeface="Sarabun"/>
              </a:rPr>
              <a:t>ฟั</a:t>
            </a:r>
            <a:r>
              <a:rPr lang="th-TH" b="0" i="0" dirty="0">
                <a:solidFill>
                  <a:srgbClr val="000000"/>
                </a:solidFill>
                <a:effectLst/>
                <a:latin typeface="Sarabun"/>
              </a:rPr>
              <a:t>ยศ</a:t>
            </a:r>
            <a:r>
              <a:rPr lang="th-TH" b="0" i="0" dirty="0" err="1">
                <a:solidFill>
                  <a:srgbClr val="000000"/>
                </a:solidFill>
                <a:effectLst/>
                <a:latin typeface="Sarabun"/>
              </a:rPr>
              <a:t>็อล</a:t>
            </a:r>
            <a:r>
              <a:rPr lang="th-TH" b="0" i="0" dirty="0">
                <a:solidFill>
                  <a:srgbClr val="000000"/>
                </a:solidFill>
                <a:effectLst/>
                <a:latin typeface="Sarabun"/>
              </a:rPr>
              <a:t> บิน </a:t>
            </a:r>
            <a:r>
              <a:rPr lang="th-TH" b="0" i="0" dirty="0" err="1">
                <a:solidFill>
                  <a:srgbClr val="000000"/>
                </a:solidFill>
                <a:effectLst/>
                <a:latin typeface="Sarabun"/>
              </a:rPr>
              <a:t>ฟัร</a:t>
            </a:r>
            <a:r>
              <a:rPr lang="th-TH" b="0" i="0" dirty="0">
                <a:solidFill>
                  <a:srgbClr val="000000"/>
                </a:solidFill>
                <a:effectLst/>
                <a:latin typeface="Sarabun"/>
              </a:rPr>
              <a:t>ฮาน </a:t>
            </a:r>
            <a:r>
              <a:rPr lang="th-TH" b="0" i="0" dirty="0" err="1">
                <a:solidFill>
                  <a:srgbClr val="000000"/>
                </a:solidFill>
                <a:effectLst/>
                <a:latin typeface="Sarabun"/>
              </a:rPr>
              <a:t>อัลซะ</a:t>
            </a:r>
            <a:r>
              <a:rPr lang="th-TH" b="0" i="0" dirty="0">
                <a:solidFill>
                  <a:srgbClr val="000000"/>
                </a:solidFill>
                <a:effectLst/>
                <a:latin typeface="Sarabun"/>
              </a:rPr>
              <a:t>อูด รัฐมนตรีต่างประเทศซาอุดีอาระ</a:t>
            </a:r>
            <a:r>
              <a:rPr lang="th-TH" b="0" i="0" dirty="0" err="1">
                <a:solidFill>
                  <a:srgbClr val="000000"/>
                </a:solidFill>
                <a:effectLst/>
                <a:latin typeface="Sarabun"/>
              </a:rPr>
              <a:t>เบีย</a:t>
            </a:r>
            <a:r>
              <a:rPr lang="th-TH" b="0" i="0" dirty="0">
                <a:solidFill>
                  <a:srgbClr val="000000"/>
                </a:solidFill>
                <a:effectLst/>
                <a:latin typeface="Sarabun"/>
              </a:rPr>
              <a:t> กับนายอาด</a:t>
            </a:r>
            <a:r>
              <a:rPr lang="th-TH" b="0" i="0" dirty="0" err="1">
                <a:solidFill>
                  <a:srgbClr val="000000"/>
                </a:solidFill>
                <a:effectLst/>
                <a:latin typeface="Sarabun"/>
              </a:rPr>
              <a:t>ิล</a:t>
            </a:r>
            <a:r>
              <a:rPr lang="th-TH" b="0" i="0" dirty="0">
                <a:solidFill>
                  <a:srgbClr val="000000"/>
                </a:solidFill>
                <a:effectLst/>
                <a:latin typeface="Sarabun"/>
              </a:rPr>
              <a:t> บิน </a:t>
            </a:r>
            <a:r>
              <a:rPr lang="th-TH" b="0" i="0" dirty="0" err="1">
                <a:solidFill>
                  <a:srgbClr val="000000"/>
                </a:solidFill>
                <a:effectLst/>
                <a:latin typeface="Sarabun"/>
              </a:rPr>
              <a:t>อะ</a:t>
            </a:r>
            <a:r>
              <a:rPr lang="th-TH" b="0" i="0" dirty="0">
                <a:solidFill>
                  <a:srgbClr val="000000"/>
                </a:solidFill>
                <a:effectLst/>
                <a:latin typeface="Sarabun"/>
              </a:rPr>
              <a:t>หมัด </a:t>
            </a:r>
            <a:r>
              <a:rPr lang="th-TH" b="0" i="0" dirty="0" err="1">
                <a:solidFill>
                  <a:srgbClr val="000000"/>
                </a:solidFill>
                <a:effectLst/>
                <a:latin typeface="Sarabun"/>
              </a:rPr>
              <a:t>อัล</a:t>
            </a:r>
            <a:r>
              <a:rPr lang="th-TH" b="0" i="0" dirty="0">
                <a:solidFill>
                  <a:srgbClr val="000000"/>
                </a:solidFill>
                <a:effectLst/>
                <a:latin typeface="Sarabun"/>
              </a:rPr>
              <a:t>ณ</a:t>
            </a:r>
            <a:r>
              <a:rPr lang="th-TH" b="0" i="0" dirty="0" err="1">
                <a:solidFill>
                  <a:srgbClr val="000000"/>
                </a:solidFill>
                <a:effectLst/>
                <a:latin typeface="Sarabun"/>
              </a:rPr>
              <a:t>ูบีร</a:t>
            </a:r>
            <a:r>
              <a:rPr lang="th-TH" b="0" i="0" dirty="0">
                <a:solidFill>
                  <a:srgbClr val="000000"/>
                </a:solidFill>
                <a:effectLst/>
                <a:latin typeface="Sarabun"/>
              </a:rPr>
              <a:t> รัฐมนตรีแห่งรัฐด้านกิจการต่างประเทศและอดีตรัฐมนตรีต่างประเทศซาอุดีอาระ</a:t>
            </a:r>
            <a:r>
              <a:rPr lang="th-TH" b="0" i="0" dirty="0" err="1">
                <a:solidFill>
                  <a:srgbClr val="000000"/>
                </a:solidFill>
                <a:effectLst/>
                <a:latin typeface="Sarabun"/>
              </a:rPr>
              <a:t>เบีย</a:t>
            </a:r>
            <a:endParaRPr lang="th-TH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D343A2C-1074-118E-CBE2-F04E82F34F5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90685"/>
            <a:ext cx="5181600" cy="422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564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23062-A941-FD3D-EF75-6EC1F25C9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                   การยกระดับความสัมพันธ์ ไทย - ซาอุดีอาระ</a:t>
            </a:r>
            <a:r>
              <a:rPr lang="th-TH" dirty="0" err="1"/>
              <a:t>เบีย</a:t>
            </a: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156E50-9E85-79BC-5B75-9B361CA6ED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h-TH" b="1" i="0" strike="noStrike" dirty="0">
              <a:solidFill>
                <a:srgbClr val="B87100"/>
              </a:solidFill>
              <a:effectLst/>
              <a:latin typeface="-apple-system"/>
              <a:hlinkClick r:id="rId2"/>
            </a:endParaRPr>
          </a:p>
          <a:p>
            <a:r>
              <a:rPr lang="th-TH" dirty="0"/>
              <a:t>พลเอก ประยุทธ์  </a:t>
            </a:r>
            <a:r>
              <a:rPr lang="th-TH" dirty="0" err="1"/>
              <a:t>จั</a:t>
            </a:r>
            <a:r>
              <a:rPr lang="th-TH" dirty="0"/>
              <a:t>นท</a:t>
            </a:r>
            <a:r>
              <a:rPr lang="th-TH" dirty="0" err="1"/>
              <a:t>รโ</a:t>
            </a:r>
            <a:r>
              <a:rPr lang="th-TH" dirty="0"/>
              <a:t>อชา ได้เยือนซาอุดีอาระ</a:t>
            </a:r>
            <a:r>
              <a:rPr lang="th-TH" dirty="0" err="1"/>
              <a:t>เบีย</a:t>
            </a:r>
            <a:r>
              <a:rPr lang="th-TH" dirty="0"/>
              <a:t> เมื่อ 25 -26 มกราคม พ.ศ.2565</a:t>
            </a:r>
          </a:p>
          <a:p>
            <a:r>
              <a:rPr lang="th-TH" dirty="0"/>
              <a:t>ครั้งแรกในรอบ 33 ปี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1477EBD-AF4E-275A-848F-2437CEE5D8B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796" y="3715431"/>
            <a:ext cx="3626304" cy="241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audi Crown Prince Mohammed bin Salman in Thailand for official visit">
            <a:extLst>
              <a:ext uri="{FF2B5EF4-FFF2-40B4-BE49-F238E27FC236}">
                <a16:creationId xmlns:a16="http://schemas.microsoft.com/office/drawing/2014/main" id="{EE771294-2720-8C6C-1E34-EA9585DFA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05" y="1610588"/>
            <a:ext cx="4672920" cy="311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112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CEEF0-CD23-A682-5A0D-BFE868E6F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318"/>
            <a:ext cx="10515600" cy="780370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2A2A2A"/>
                </a:solidFill>
                <a:effectLst/>
                <a:latin typeface="Arial" panose="020B0604020202020204" pitchFamily="34" charset="0"/>
              </a:rPr>
              <a:t>President Joko Widodo Saudi Arabia’s foreign minister, Adel al-</a:t>
            </a:r>
            <a:r>
              <a:rPr lang="en-US" b="0" i="0" dirty="0" err="1">
                <a:solidFill>
                  <a:srgbClr val="2A2A2A"/>
                </a:solidFill>
                <a:effectLst/>
                <a:latin typeface="Arial" panose="020B0604020202020204" pitchFamily="34" charset="0"/>
              </a:rPr>
              <a:t>Jubeir</a:t>
            </a:r>
            <a:br>
              <a:rPr lang="en-US" b="0" i="0" dirty="0">
                <a:solidFill>
                  <a:srgbClr val="2A2A2A"/>
                </a:solidFill>
                <a:effectLst/>
                <a:latin typeface="Arial" panose="020B0604020202020204" pitchFamily="34" charset="0"/>
              </a:rPr>
            </a:br>
            <a:endParaRPr lang="th-TH" dirty="0"/>
          </a:p>
        </p:txBody>
      </p:sp>
      <p:pic>
        <p:nvPicPr>
          <p:cNvPr id="13314" name="Picture 2" descr="Indonesian President Joko Widodo welcomes Saudi Arabia's Foreign Minister Adel bin Ahmed Al-Jubeir at the presidential palace in Bogor Indonesia.">
            <a:extLst>
              <a:ext uri="{FF2B5EF4-FFF2-40B4-BE49-F238E27FC236}">
                <a16:creationId xmlns:a16="http://schemas.microsoft.com/office/drawing/2014/main" id="{A7A130CA-642C-D0A5-0F44-47EE39BF80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62" y="1690688"/>
            <a:ext cx="4599513" cy="306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6E7CFE-2BC9-67D0-235C-333B2D84375F}"/>
              </a:ext>
            </a:extLst>
          </p:cNvPr>
          <p:cNvSpPr txBox="1"/>
          <p:nvPr/>
        </p:nvSpPr>
        <p:spPr>
          <a:xfrm>
            <a:off x="5735411" y="1690688"/>
            <a:ext cx="57884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rgbClr val="2A2A2A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2A2A2A"/>
              </a:solidFill>
              <a:latin typeface="Arial" panose="020B0604020202020204" pitchFamily="34" charset="0"/>
            </a:endParaRPr>
          </a:p>
          <a:p>
            <a:r>
              <a:rPr lang="en-US" b="0" i="0" dirty="0" err="1">
                <a:solidFill>
                  <a:srgbClr val="2A2A2A"/>
                </a:solidFill>
                <a:effectLst/>
                <a:latin typeface="Arial" panose="020B0604020202020204" pitchFamily="34" charset="0"/>
              </a:rPr>
              <a:t>Tursilawati</a:t>
            </a:r>
            <a:r>
              <a:rPr lang="en-US" b="0" i="0" dirty="0">
                <a:solidFill>
                  <a:srgbClr val="2A2A2A"/>
                </a:solidFill>
                <a:effectLst/>
                <a:latin typeface="Arial" panose="020B0604020202020204" pitchFamily="34" charset="0"/>
              </a:rPr>
              <a:t>, who was working in the city of </a:t>
            </a:r>
            <a:r>
              <a:rPr lang="en-US" b="0" i="0" dirty="0" err="1">
                <a:solidFill>
                  <a:srgbClr val="2A2A2A"/>
                </a:solidFill>
                <a:effectLst/>
                <a:latin typeface="Arial" panose="020B0604020202020204" pitchFamily="34" charset="0"/>
              </a:rPr>
              <a:t>Ta’if</a:t>
            </a:r>
            <a:r>
              <a:rPr lang="en-US" b="0" i="0" dirty="0">
                <a:solidFill>
                  <a:srgbClr val="2A2A2A"/>
                </a:solidFill>
                <a:effectLst/>
                <a:latin typeface="Arial" panose="020B0604020202020204" pitchFamily="34" charset="0"/>
              </a:rPr>
              <a:t>, was found guilty of killing her employer in June 2011</a:t>
            </a:r>
            <a:endParaRPr lang="th-TH" dirty="0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03C45A8A-7828-2E12-5C8C-D10A91040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627" y="3925029"/>
            <a:ext cx="2854779" cy="189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274B45-7B23-7B57-0C1B-E54CFF60D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50" y="4198502"/>
            <a:ext cx="1846489" cy="10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11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D7641-D7D7-CAE6-4B78-4D9B5BDA6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5362" name="Picture 2" descr="No blacklisting of FDWs because of debts' - Hong Kong News - The No. 1  Filipino Newspaper In Hong Kong">
            <a:extLst>
              <a:ext uri="{FF2B5EF4-FFF2-40B4-BE49-F238E27FC236}">
                <a16:creationId xmlns:a16="http://schemas.microsoft.com/office/drawing/2014/main" id="{D0F898CC-6E53-5962-1DF8-D621D3331E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96" y="2433638"/>
            <a:ext cx="3355327" cy="209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ong Kong 25: Migrant domestic workers have long fought against reversals  of their rights. They're not stopping - Hong Kong Free Press HKFP">
            <a:extLst>
              <a:ext uri="{FF2B5EF4-FFF2-40B4-BE49-F238E27FC236}">
                <a16:creationId xmlns:a16="http://schemas.microsoft.com/office/drawing/2014/main" id="{95A2AED0-E2D5-EC7C-5C77-13604C99B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64" y="1647146"/>
            <a:ext cx="6202136" cy="348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326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08377-52CD-C4B9-4E24-124F7265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792" y="365126"/>
            <a:ext cx="10072007" cy="398236"/>
          </a:xfrm>
        </p:spPr>
        <p:txBody>
          <a:bodyPr>
            <a:normAutofit fontScale="90000"/>
          </a:bodyPr>
          <a:lstStyle/>
          <a:p>
            <a:br>
              <a:rPr lang="th-TH" dirty="0"/>
            </a:br>
            <a:br>
              <a:rPr lang="th-TH" dirty="0"/>
            </a:br>
            <a:r>
              <a:rPr lang="th-TH" dirty="0"/>
              <a:t>                          ปัญหาความขัดแย้งในตะวันออกกลาง</a:t>
            </a:r>
            <a:br>
              <a:rPr lang="th-TH" dirty="0"/>
            </a:br>
            <a:br>
              <a:rPr lang="th-TH" dirty="0"/>
            </a:br>
            <a:endParaRPr lang="th-TH" dirty="0"/>
          </a:p>
        </p:txBody>
      </p:sp>
      <p:pic>
        <p:nvPicPr>
          <p:cNvPr id="4098" name="Picture 2" descr="The Israel-Palestine Conflict - World Affairs Council of Greater Houston">
            <a:extLst>
              <a:ext uri="{FF2B5EF4-FFF2-40B4-BE49-F238E27FC236}">
                <a16:creationId xmlns:a16="http://schemas.microsoft.com/office/drawing/2014/main" id="{3207CEB2-E263-CEC6-339C-5AF208662F1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6" y="1389588"/>
            <a:ext cx="5181600" cy="270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 Synopsis of the Israel/Palestine Conflict">
            <a:extLst>
              <a:ext uri="{FF2B5EF4-FFF2-40B4-BE49-F238E27FC236}">
                <a16:creationId xmlns:a16="http://schemas.microsoft.com/office/drawing/2014/main" id="{FAE6177B-152D-F65A-AE91-1AE78A5FC86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837" y="1389588"/>
            <a:ext cx="4098245" cy="27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015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2316-F0EA-7E96-355B-580F6858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	Civil War</a:t>
            </a:r>
            <a:endParaRPr lang="th-TH" dirty="0"/>
          </a:p>
        </p:txBody>
      </p:sp>
      <p:pic>
        <p:nvPicPr>
          <p:cNvPr id="5122" name="Picture 2" descr="UN envoy urges Yemen's warring parties to renew truce | Houthis News | Al  Jazeera">
            <a:extLst>
              <a:ext uri="{FF2B5EF4-FFF2-40B4-BE49-F238E27FC236}">
                <a16:creationId xmlns:a16="http://schemas.microsoft.com/office/drawing/2014/main" id="{835E169D-CFDA-8BBA-FDD6-625939BADF2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จุดจบที่ไม่มีวันสิ้นสุดของสงครามกลางเมืองซีเรีย">
            <a:extLst>
              <a:ext uri="{FF2B5EF4-FFF2-40B4-BE49-F238E27FC236}">
                <a16:creationId xmlns:a16="http://schemas.microsoft.com/office/drawing/2014/main" id="{B7F7EE79-A541-6DE5-0F59-182306541A1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39433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052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32246-BA09-C414-37A6-F396351A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5338B8-ADB4-0554-4128-0465896117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1996"/>
            <a:ext cx="4351338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598ADBC-F421-6582-B58D-A5201B4822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17310"/>
            <a:ext cx="5181600" cy="347825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46021E-3982-7C49-D1CE-94D75A831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37" y="4045176"/>
            <a:ext cx="3551465" cy="236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99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18F6-C90C-B3C6-12A4-9B74915D7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/>
              <a:t>บุคคลที่ผมสนใจ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2A61DC-DE25-2D83-28B8-9774421949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854" y="2019764"/>
            <a:ext cx="3887927" cy="203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68050D-AAAF-062A-E00B-F46DED9B759E}"/>
              </a:ext>
            </a:extLst>
          </p:cNvPr>
          <p:cNvSpPr txBox="1"/>
          <p:nvPr/>
        </p:nvSpPr>
        <p:spPr>
          <a:xfrm>
            <a:off x="6139543" y="2126796"/>
            <a:ext cx="32711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i="0" dirty="0">
                <a:solidFill>
                  <a:srgbClr val="111111"/>
                </a:solidFill>
                <a:effectLst/>
                <a:latin typeface="THSarabunNew"/>
              </a:rPr>
              <a:t>ไมเคิล ฟาราเด</a:t>
            </a:r>
            <a:r>
              <a:rPr lang="th-TH" b="1" i="0" dirty="0" err="1">
                <a:solidFill>
                  <a:srgbClr val="111111"/>
                </a:solidFill>
                <a:effectLst/>
                <a:latin typeface="THSarabunNew"/>
              </a:rPr>
              <a:t>ย์</a:t>
            </a:r>
            <a:r>
              <a:rPr lang="th-TH" b="1" i="0" dirty="0">
                <a:solidFill>
                  <a:srgbClr val="111111"/>
                </a:solidFill>
                <a:effectLst/>
                <a:latin typeface="THSarabunNew"/>
              </a:rPr>
              <a:t> </a:t>
            </a:r>
            <a:r>
              <a:rPr lang="th-TH" b="1" dirty="0">
                <a:solidFill>
                  <a:srgbClr val="111111"/>
                </a:solidFill>
                <a:latin typeface="THSarabunNew"/>
              </a:rPr>
              <a:t>พนักงาน</a:t>
            </a:r>
            <a:r>
              <a:rPr lang="th-TH" b="1" i="0" dirty="0">
                <a:solidFill>
                  <a:srgbClr val="111111"/>
                </a:solidFill>
                <a:effectLst/>
                <a:latin typeface="THSarabunNew"/>
              </a:rPr>
              <a:t>เย็บหนังสือ สู่นักวิทยาศาสตร์ผู้ทำไดนาโมต้นแบบเครื่องกำเนิดไฟฟ้า</a:t>
            </a:r>
          </a:p>
        </p:txBody>
      </p:sp>
    </p:spTree>
    <p:extLst>
      <p:ext uri="{BB962C8B-B14F-4D97-AF65-F5344CB8AC3E}">
        <p14:creationId xmlns:p14="http://schemas.microsoft.com/office/powerpoint/2010/main" val="804850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16484-700F-BB57-1604-B5702FA9F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0" i="0" dirty="0">
                <a:solidFill>
                  <a:srgbClr val="555555"/>
                </a:solidFill>
                <a:effectLst/>
                <a:latin typeface="Fira Sans" panose="020B0503050000020004" pitchFamily="34" charset="0"/>
              </a:rPr>
              <a:t>Erwiana Sulistyaningsih  Domestic helper in Hong Kong 2014</a:t>
            </a:r>
            <a:endParaRPr lang="th-TH" dirty="0"/>
          </a:p>
        </p:txBody>
      </p:sp>
      <p:pic>
        <p:nvPicPr>
          <p:cNvPr id="14342" name="Picture 6" descr="I forgive my employer', says battered and imprisoned Hong Kong maid Erwiana  | South China Morning Post">
            <a:extLst>
              <a:ext uri="{FF2B5EF4-FFF2-40B4-BE49-F238E27FC236}">
                <a16:creationId xmlns:a16="http://schemas.microsoft.com/office/drawing/2014/main" id="{D6E61511-6EE4-C5C2-3769-453810F013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62365"/>
            <a:ext cx="3307949" cy="222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Indonesian abuse victim graduates from university – Asia Times">
            <a:extLst>
              <a:ext uri="{FF2B5EF4-FFF2-40B4-BE49-F238E27FC236}">
                <a16:creationId xmlns:a16="http://schemas.microsoft.com/office/drawing/2014/main" id="{1EC63463-3C6A-C68F-354A-69F437196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311" y="4258201"/>
            <a:ext cx="3418114" cy="205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Erwiana Sulistyaningsih.">
            <a:extLst>
              <a:ext uri="{FF2B5EF4-FFF2-40B4-BE49-F238E27FC236}">
                <a16:creationId xmlns:a16="http://schemas.microsoft.com/office/drawing/2014/main" id="{F32E126A-57C8-495C-A3B1-3CBD55CE5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923" y="1862365"/>
            <a:ext cx="3184305" cy="212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5842B843-2433-33B5-CCC1-E7E36AEE8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28" y="2261091"/>
            <a:ext cx="1830692" cy="325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23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732B1-70BE-1FF5-0AE3-2D0276B3E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9FBE15-9ADB-30FE-28AD-31840831C7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3" y="923358"/>
            <a:ext cx="5181600" cy="2914650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85EFF61-B266-522B-6D60-376F249B44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10" y="801007"/>
            <a:ext cx="2452111" cy="4351338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B1F263-CFBB-256B-A173-393581201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021" y="2837090"/>
            <a:ext cx="2005012" cy="356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28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3128C-1AE7-A3AF-2D11-21D7AAA6B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5AE18A-3400-6705-4408-2BEAB77900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845" y="1863044"/>
            <a:ext cx="5181600" cy="3886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1AABA0-3CD6-588F-4F2B-9AF7D5A293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4439" y="2173798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977485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2F083-C87D-E752-374C-4A211F8EE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332" y="223044"/>
            <a:ext cx="3907887" cy="325574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pic>
        <p:nvPicPr>
          <p:cNvPr id="12290" name="Picture 2" descr="Weekend Focus: ผู้นำฝ่ายค้านมาเลย์ “อันวาร์ อิบราฮิม”  กับอนาคตทางการเมืองที่ถึงทางตัน">
            <a:extLst>
              <a:ext uri="{FF2B5EF4-FFF2-40B4-BE49-F238E27FC236}">
                <a16:creationId xmlns:a16="http://schemas.microsoft.com/office/drawing/2014/main" id="{E6BCE4C2-6FE7-2BE6-45BA-2612341B795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23" y="923471"/>
            <a:ext cx="283929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ตนกู อับดุล เราะห์มาน : ชาวสยาม ผู้เป็นปฐมนายกรัฐมนตรีมาเลเซีย - The 101  World Life &amp; Culture">
            <a:extLst>
              <a:ext uri="{FF2B5EF4-FFF2-40B4-BE49-F238E27FC236}">
                <a16:creationId xmlns:a16="http://schemas.microsoft.com/office/drawing/2014/main" id="{CC2F333D-2FD5-CE64-20BF-C08789FF6CB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69" y="962819"/>
            <a:ext cx="2225363" cy="166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ตนกู อับดุล ระห์มัน">
            <a:extLst>
              <a:ext uri="{FF2B5EF4-FFF2-40B4-BE49-F238E27FC236}">
                <a16:creationId xmlns:a16="http://schemas.microsoft.com/office/drawing/2014/main" id="{CAE58F66-82D1-D108-E83F-EC7D34E81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928" y="893422"/>
            <a:ext cx="1229661" cy="166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B4DC563D-717F-75BE-8B6D-5511D50D5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387" y="4746796"/>
            <a:ext cx="1408033" cy="105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มาฮาดีร์ บิน โมฮามัด - วิกิพีเดีย">
            <a:extLst>
              <a:ext uri="{FF2B5EF4-FFF2-40B4-BE49-F238E27FC236}">
                <a16:creationId xmlns:a16="http://schemas.microsoft.com/office/drawing/2014/main" id="{CEEEEDC5-3394-69CD-EA11-CA0DB9F3F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763" y="2778011"/>
            <a:ext cx="96270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>
            <a:extLst>
              <a:ext uri="{FF2B5EF4-FFF2-40B4-BE49-F238E27FC236}">
                <a16:creationId xmlns:a16="http://schemas.microsoft.com/office/drawing/2014/main" id="{3487972E-4C74-661A-B9EB-FD5FE7254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44" y="2778011"/>
            <a:ext cx="1380172" cy="166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>
            <a:extLst>
              <a:ext uri="{FF2B5EF4-FFF2-40B4-BE49-F238E27FC236}">
                <a16:creationId xmlns:a16="http://schemas.microsoft.com/office/drawing/2014/main" id="{51ADB70E-BFA2-6EE6-3521-DBA9FD5B2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665" y="923471"/>
            <a:ext cx="1069213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>
            <a:extLst>
              <a:ext uri="{FF2B5EF4-FFF2-40B4-BE49-F238E27FC236}">
                <a16:creationId xmlns:a16="http://schemas.microsoft.com/office/drawing/2014/main" id="{474E0E7D-F216-6FBE-5644-9BE29A4E4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116" y="962817"/>
            <a:ext cx="115956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>
            <a:extLst>
              <a:ext uri="{FF2B5EF4-FFF2-40B4-BE49-F238E27FC236}">
                <a16:creationId xmlns:a16="http://schemas.microsoft.com/office/drawing/2014/main" id="{66C97075-CE92-162C-F55B-0BF4DFA51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927" y="2778011"/>
            <a:ext cx="1069410" cy="166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>
            <a:extLst>
              <a:ext uri="{FF2B5EF4-FFF2-40B4-BE49-F238E27FC236}">
                <a16:creationId xmlns:a16="http://schemas.microsoft.com/office/drawing/2014/main" id="{1EAFABE7-D2FB-0C3E-A65F-C1F9B0DF1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44" y="4751207"/>
            <a:ext cx="881742" cy="117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>
            <a:extLst>
              <a:ext uri="{FF2B5EF4-FFF2-40B4-BE49-F238E27FC236}">
                <a16:creationId xmlns:a16="http://schemas.microsoft.com/office/drawing/2014/main" id="{017A9653-5589-E728-12D8-65EEF42A6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03" y="2778011"/>
            <a:ext cx="1188525" cy="134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916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42389-3FCF-2587-195E-BDECBCD26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71C14-FCBD-8DDE-E9E0-961D5895F5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00F2A8-C08E-AA36-9906-ABDEE4DC7B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42" name="Picture 2" descr="Soft Power คืออะไร? ต่างกับ Hard Power ยังไง? ทางรอดส่งออกไทย">
            <a:extLst>
              <a:ext uri="{FF2B5EF4-FFF2-40B4-BE49-F238E27FC236}">
                <a16:creationId xmlns:a16="http://schemas.microsoft.com/office/drawing/2014/main" id="{7E7754D3-909B-8060-9E59-FCFAEF826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86" y="722539"/>
            <a:ext cx="4201886" cy="525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675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6F2CD-0B7C-35EA-CDF4-8452451CE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A94560-D79B-E1C6-DF40-F13244280F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9218" name="Picture 2" descr="title">
            <a:extLst>
              <a:ext uri="{FF2B5EF4-FFF2-40B4-BE49-F238E27FC236}">
                <a16:creationId xmlns:a16="http://schemas.microsoft.com/office/drawing/2014/main" id="{37BF44FD-F9AE-C7AA-72A8-51574FC86B4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192" y="1784804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030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67494-2990-5834-AC0B-5C53C1900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The Power of Youth</a:t>
            </a:r>
            <a:endParaRPr lang="th-TH" dirty="0"/>
          </a:p>
        </p:txBody>
      </p:sp>
      <p:pic>
        <p:nvPicPr>
          <p:cNvPr id="11266" name="Picture 2" descr="Greta Thunberg | Biography, Climate Change, &amp; Facts | Britannica">
            <a:extLst>
              <a:ext uri="{FF2B5EF4-FFF2-40B4-BE49-F238E27FC236}">
                <a16:creationId xmlns:a16="http://schemas.microsoft.com/office/drawing/2014/main" id="{1208D455-9B71-6E1D-E531-6E2C14CA3A2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677" y="1825625"/>
            <a:ext cx="311664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reta Thunberg is Time's 2019 Person of the Year">
            <a:extLst>
              <a:ext uri="{FF2B5EF4-FFF2-40B4-BE49-F238E27FC236}">
                <a16:creationId xmlns:a16="http://schemas.microsoft.com/office/drawing/2014/main" id="{66FDCCE4-1428-43C0-659F-AA601F473C3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248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270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735C1-CA30-BAE5-294F-F737BB6F3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          การทำงานจะไม่มีวันสิ้นสุด  หากคุณมีความสุขกับมัน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EC9D1-819C-E989-70DA-F4C80A2792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th-TH" dirty="0"/>
              <a:t>มองโลกในแง่ดี โลกสวยแต่ไม่สวยทั้งหมด</a:t>
            </a:r>
          </a:p>
          <a:p>
            <a:r>
              <a:rPr lang="th-TH" dirty="0"/>
              <a:t> อยู่กับปัจจุบัน </a:t>
            </a:r>
          </a:p>
          <a:p>
            <a:r>
              <a:rPr lang="th-TH" dirty="0"/>
              <a:t> มุมมองที่นำมาเล่าเรียงต้องคำนึงถึงสถานการณ์</a:t>
            </a:r>
          </a:p>
          <a:p>
            <a:r>
              <a:rPr lang="th-TH" dirty="0"/>
              <a:t>ไม่สนใจว่าผลงานที่ได้รับจะมีมูลค่าสูงล้น</a:t>
            </a:r>
          </a:p>
          <a:p>
            <a:r>
              <a:rPr lang="th-TH" dirty="0"/>
              <a:t>ควบคุมเวลาไม่ให้เกิดความกดดันแก่ตัวเอง </a:t>
            </a:r>
          </a:p>
          <a:p>
            <a:r>
              <a:rPr lang="th-TH" dirty="0"/>
              <a:t>ควบคุมร่างกายให้ได้รับของดี ของมีค่า อาหารดีมีคุณประโยชน์ </a:t>
            </a:r>
          </a:p>
          <a:p>
            <a:r>
              <a:rPr lang="th-TH" dirty="0"/>
              <a:t>เข้าใจและยอมรับในความหมายของชีวิตตนเอง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F4443D-B88F-7A18-EE4D-3FB39D95FB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h-TH" dirty="0">
                <a:solidFill>
                  <a:srgbClr val="00B0F0"/>
                </a:solidFill>
              </a:rPr>
              <a:t>ความรู้สึกนึกคิด </a:t>
            </a:r>
          </a:p>
          <a:p>
            <a:r>
              <a:rPr lang="th-TH" dirty="0">
                <a:solidFill>
                  <a:srgbClr val="00B0F0"/>
                </a:solidFill>
              </a:rPr>
              <a:t>มุ่งมั่นตั้งใจ </a:t>
            </a:r>
          </a:p>
          <a:p>
            <a:r>
              <a:rPr lang="th-TH" dirty="0">
                <a:solidFill>
                  <a:srgbClr val="00B0F0"/>
                </a:solidFill>
              </a:rPr>
              <a:t>เติมพลังด้วยความฮึกเหิม</a:t>
            </a:r>
          </a:p>
          <a:p>
            <a:r>
              <a:rPr lang="th-TH" dirty="0">
                <a:solidFill>
                  <a:srgbClr val="00B0F0"/>
                </a:solidFill>
              </a:rPr>
              <a:t>ไปได้ถึงฝัน</a:t>
            </a:r>
          </a:p>
        </p:txBody>
      </p:sp>
    </p:spTree>
    <p:extLst>
      <p:ext uri="{BB962C8B-B14F-4D97-AF65-F5344CB8AC3E}">
        <p14:creationId xmlns:p14="http://schemas.microsoft.com/office/powerpoint/2010/main" val="1727498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1668D-B210-88AC-0F93-3297C4A18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6C1CA-BDA7-9CF7-B298-9711D8383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8"/>
            <a:ext cx="10167257" cy="44862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th-TH" sz="66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endParaRPr lang="th-TH" sz="66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th-TH" sz="6600" b="1" dirty="0">
                <a:solidFill>
                  <a:srgbClr val="00B0F0"/>
                </a:solidFill>
              </a:rPr>
              <a:t>ขอบคุณมากครับ  </a:t>
            </a:r>
          </a:p>
          <a:p>
            <a:pPr algn="ctr"/>
            <a:endParaRPr lang="th-TH" dirty="0"/>
          </a:p>
          <a:p>
            <a:pPr marL="0" indent="0" algn="ctr">
              <a:buNone/>
            </a:pPr>
            <a:r>
              <a:rPr lang="th-TH" b="1" dirty="0">
                <a:solidFill>
                  <a:srgbClr val="00B0F0"/>
                </a:solidFill>
              </a:rPr>
              <a:t>สวัสดีครับ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AC30F1-B611-2B62-29A2-AF9573BCB8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82966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A9D78-A90B-AFD6-D7CA-6343311FD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4EE9B-75B2-CE6E-7A72-F122EE1D42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ECEEB-48B1-12FA-BF3B-F243B2C6D4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8710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3B06C-86B5-0B70-3AA3-C01960A5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5821"/>
          </a:xfrm>
        </p:spPr>
        <p:txBody>
          <a:bodyPr>
            <a:normAutofit fontScale="90000"/>
          </a:bodyPr>
          <a:lstStyle/>
          <a:p>
            <a:br>
              <a:rPr lang="th-TH" b="1" i="0" dirty="0">
                <a:solidFill>
                  <a:srgbClr val="34495E"/>
                </a:solidFill>
                <a:effectLst/>
                <a:latin typeface="Dosis" pitchFamily="2" charset="0"/>
              </a:rPr>
            </a:br>
            <a:br>
              <a:rPr lang="th-TH" b="1" i="0" dirty="0">
                <a:solidFill>
                  <a:srgbClr val="34495E"/>
                </a:solidFill>
                <a:effectLst/>
                <a:latin typeface="Dosis" pitchFamily="2" charset="0"/>
              </a:rPr>
            </a:br>
            <a:r>
              <a:rPr lang="th-TH" b="1" i="0" dirty="0">
                <a:solidFill>
                  <a:srgbClr val="34495E"/>
                </a:solidFill>
                <a:effectLst/>
                <a:latin typeface="Dosis" pitchFamily="2" charset="0"/>
              </a:rPr>
              <a:t>การกระโดดสูงสไตล์ </a:t>
            </a:r>
            <a:r>
              <a:rPr lang="en-US" b="1" i="0" dirty="0">
                <a:solidFill>
                  <a:srgbClr val="34495E"/>
                </a:solidFill>
                <a:effectLst/>
                <a:latin typeface="Dosis" pitchFamily="2" charset="0"/>
              </a:rPr>
              <a:t>Fosbury flop </a:t>
            </a:r>
            <a:r>
              <a:rPr lang="th-TH" b="1" i="0" dirty="0">
                <a:solidFill>
                  <a:srgbClr val="34495E"/>
                </a:solidFill>
                <a:effectLst/>
                <a:latin typeface="Dosis" pitchFamily="2" charset="0"/>
              </a:rPr>
              <a:t>กับบทเรียนที่บอกว่าอาจจะมีวิธีอื่นทีดีกว่าวิธีที่เราทำมาตลอด</a:t>
            </a:r>
            <a:br>
              <a:rPr lang="th-TH" b="1" i="0" dirty="0">
                <a:solidFill>
                  <a:srgbClr val="34495E"/>
                </a:solidFill>
                <a:effectLst/>
                <a:latin typeface="Dosis" pitchFamily="2" charset="0"/>
              </a:rPr>
            </a:br>
            <a:endParaRPr lang="th-TH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1DB4886-3192-7BDC-1E7A-6D706BAAE6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53" y="1726180"/>
            <a:ext cx="3111954" cy="210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F0A73A9-1888-A874-BACF-F12C3C02B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96" y="3948793"/>
            <a:ext cx="3427639" cy="233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C741EA-88B5-45DC-A840-A26FE6D56062}"/>
              </a:ext>
            </a:extLst>
          </p:cNvPr>
          <p:cNvSpPr txBox="1"/>
          <p:nvPr/>
        </p:nvSpPr>
        <p:spPr>
          <a:xfrm>
            <a:off x="4494438" y="2951947"/>
            <a:ext cx="46505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</a:rPr>
              <a:t>Dick Fosbury</a:t>
            </a:r>
            <a:r>
              <a:rPr lang="th-TH" dirty="0">
                <a:solidFill>
                  <a:srgbClr val="000000"/>
                </a:solidFill>
                <a:latin typeface="Open Sans" panose="020B0606030504020204" pitchFamily="34" charset="0"/>
              </a:rPr>
              <a:t> ผู้</a:t>
            </a:r>
            <a:r>
              <a:rPr lang="th-TH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เปลี่ยนกีฬากระโดดสูงเข้าสู่ศตวรรษใหม่อย่างที่ไม่เคยมีมาก่อน ในการแข่งขันกีฬาโอ</a:t>
            </a:r>
            <a:r>
              <a:rPr lang="th-TH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ลิมปิค</a:t>
            </a:r>
            <a:r>
              <a:rPr lang="th-TH" dirty="0">
                <a:solidFill>
                  <a:srgbClr val="000000"/>
                </a:solidFill>
                <a:latin typeface="Open Sans" panose="020B0606030504020204" pitchFamily="34" charset="0"/>
              </a:rPr>
              <a:t>ปี ค.ศ.1968 ที่เม็กซิโก</a:t>
            </a:r>
            <a:endParaRPr lang="th-TH" b="1" i="0" dirty="0">
              <a:solidFill>
                <a:srgbClr val="34495E"/>
              </a:solidFill>
              <a:effectLst/>
              <a:latin typeface="Dosis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92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5FCE5-3206-7F9D-50D0-3941E6FCA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B2E51-3539-ADAB-709D-96207C6C77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0A423-9451-AE23-247C-EB87D69BEA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4493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0DA1B-CA30-8EB2-452E-FCF2233F0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075" y="4001295"/>
            <a:ext cx="3954236" cy="2370930"/>
          </a:xfrm>
        </p:spPr>
        <p:txBody>
          <a:bodyPr>
            <a:normAutofit/>
          </a:bodyPr>
          <a:lstStyle/>
          <a:p>
            <a:r>
              <a:rPr lang="en-US" sz="2800" dirty="0"/>
              <a:t>King Salman bin </a:t>
            </a:r>
            <a:r>
              <a:rPr lang="en-US" sz="2800" dirty="0" err="1"/>
              <a:t>Abdulaziz</a:t>
            </a:r>
            <a:r>
              <a:rPr lang="en-US" sz="2800" dirty="0"/>
              <a:t> Al Saud &amp; Muhammad bin Salman </a:t>
            </a:r>
            <a:endParaRPr lang="th-TH" sz="2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E4013A-5844-6C34-7AE4-8154145BA0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11" y="927464"/>
            <a:ext cx="5181600" cy="3073830"/>
          </a:xfrm>
        </p:spPr>
      </p:pic>
      <p:pic>
        <p:nvPicPr>
          <p:cNvPr id="3074" name="Picture 2" descr="Nayef">
            <a:extLst>
              <a:ext uri="{FF2B5EF4-FFF2-40B4-BE49-F238E27FC236}">
                <a16:creationId xmlns:a16="http://schemas.microsoft.com/office/drawing/2014/main" id="{AEA23F6A-43BC-3363-891F-76B84BEE27B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93473"/>
            <a:ext cx="5181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4A4597C-F819-7404-DAEB-D3FE1C7D5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204270"/>
              </p:ext>
            </p:extLst>
          </p:nvPr>
        </p:nvGraphicFramePr>
        <p:xfrm>
          <a:off x="6172198" y="3528854"/>
          <a:ext cx="5181601" cy="944880"/>
        </p:xfrm>
        <a:graphic>
          <a:graphicData uri="http://schemas.openxmlformats.org/drawingml/2006/table">
            <a:tbl>
              <a:tblPr/>
              <a:tblGrid>
                <a:gridCol w="5181601">
                  <a:extLst>
                    <a:ext uri="{9D8B030D-6E8A-4147-A177-3AD203B41FA5}">
                      <a16:colId xmlns:a16="http://schemas.microsoft.com/office/drawing/2014/main" val="24283687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da-DK" dirty="0">
                          <a:effectLst/>
                        </a:rPr>
                        <a:t>Muhammad bin Nayef </a:t>
                      </a:r>
                      <a:br>
                        <a:rPr lang="da-DK" dirty="0">
                          <a:effectLst/>
                        </a:rPr>
                      </a:br>
                      <a:r>
                        <a:rPr lang="da-DK" dirty="0">
                          <a:effectLst/>
                        </a:rPr>
                        <a:t>29 April 2015 – 21 June 2017</a:t>
                      </a:r>
                    </a:p>
                  </a:txBody>
                  <a:tcPr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004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7255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Mega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cs typeface="+mj-cs"/>
              </a:rPr>
              <a:t>Crown Prince Mohammad bin Salman </a:t>
            </a:r>
            <a:r>
              <a:rPr lang="th-TH" sz="2400" dirty="0">
                <a:cs typeface="+mj-cs"/>
              </a:rPr>
              <a:t>แถลงการณ์โครงการสร้างเมืองแห่งอนาคต  </a:t>
            </a:r>
            <a:r>
              <a:rPr lang="en-US" sz="2400" dirty="0" err="1">
                <a:cs typeface="+mj-cs"/>
              </a:rPr>
              <a:t>Neom</a:t>
            </a:r>
            <a:r>
              <a:rPr lang="th-TH" sz="2400" dirty="0">
                <a:cs typeface="+mj-cs"/>
              </a:rPr>
              <a:t> </a:t>
            </a:r>
          </a:p>
          <a:p>
            <a:r>
              <a:rPr lang="th-TH" sz="2400" dirty="0">
                <a:cs typeface="+mj-cs"/>
              </a:rPr>
              <a:t>ลงทุน 500 พันล้านดอลล่าห์สหรัฐ </a:t>
            </a:r>
          </a:p>
          <a:p>
            <a:r>
              <a:rPr lang="th-TH" sz="2400" dirty="0">
                <a:cs typeface="+mj-cs"/>
              </a:rPr>
              <a:t>จุดประสงค์เพื่อเป็นเมืองแห่งอนาคต ที่มนุษย์อาศัยอยู่ร่วมกับเทคโนโลยี และไม่ใช้พลังงาน     จากปิโตเลียม </a:t>
            </a:r>
          </a:p>
          <a:p>
            <a:r>
              <a:rPr lang="th-TH" sz="2400" dirty="0">
                <a:cs typeface="+mj-cs"/>
              </a:rPr>
              <a:t>โครงการนี้ได้ว่าจ้าง </a:t>
            </a:r>
            <a:r>
              <a:rPr lang="en-US" sz="2400" dirty="0">
                <a:cs typeface="+mj-cs"/>
              </a:rPr>
              <a:t>Dr. Klaus Kleinfeld, Chief Executive of NEOM, former CEO of </a:t>
            </a:r>
            <a:r>
              <a:rPr lang="en-US" sz="2400" dirty="0" err="1">
                <a:cs typeface="+mj-cs"/>
              </a:rPr>
              <a:t>Arconic</a:t>
            </a:r>
            <a:r>
              <a:rPr lang="en-US" sz="2400" dirty="0">
                <a:cs typeface="+mj-cs"/>
              </a:rPr>
              <a:t> </a:t>
            </a:r>
            <a:r>
              <a:rPr lang="th-TH" sz="2400" dirty="0">
                <a:cs typeface="+mj-cs"/>
              </a:rPr>
              <a:t>เป็นประธานที่ปรึกษาโครงการ</a:t>
            </a:r>
            <a:endParaRPr lang="en-US" sz="2400" dirty="0">
              <a:cs typeface="+mj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2058194"/>
            <a:ext cx="3886200" cy="38862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68" y="4380203"/>
            <a:ext cx="1723982" cy="156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15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Mega Project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h-TH" dirty="0"/>
              <a:t>พัฒนา </a:t>
            </a:r>
            <a:r>
              <a:rPr lang="en-US" dirty="0"/>
              <a:t>50 </a:t>
            </a:r>
            <a:r>
              <a:rPr lang="th-TH" dirty="0"/>
              <a:t>เกาะ ในทะเลแดง(</a:t>
            </a:r>
            <a:r>
              <a:rPr lang="en-US" dirty="0"/>
              <a:t>Red Sea</a:t>
            </a:r>
            <a:r>
              <a:rPr lang="th-TH" dirty="0"/>
              <a:t>) สู่แหล่งท่องเที่ยวระดับ </a:t>
            </a:r>
            <a:r>
              <a:rPr lang="en-US" dirty="0"/>
              <a:t>luxury</a:t>
            </a:r>
          </a:p>
          <a:p>
            <a:r>
              <a:rPr lang="th-TH" dirty="0"/>
              <a:t>ลงทุน 15,000 ล้านรียาล หรือประมาณ 127,500 ล้านบาท </a:t>
            </a:r>
          </a:p>
          <a:p>
            <a:r>
              <a:rPr lang="th-TH" dirty="0"/>
              <a:t>จะทำให้เกิดการจ้างงาน  35,000 คน</a:t>
            </a:r>
            <a:endParaRPr lang="en-US" dirty="0"/>
          </a:p>
          <a:p>
            <a:r>
              <a:rPr lang="th-TH" dirty="0"/>
              <a:t>ผู้บริหารสายการบิน </a:t>
            </a:r>
            <a:r>
              <a:rPr lang="en-US" dirty="0"/>
              <a:t>Virgin airlines Richard Branson </a:t>
            </a:r>
            <a:r>
              <a:rPr lang="th-TH" dirty="0"/>
              <a:t>ได้เข้ามาร่วมลงทุน 1,000 ล้าน ดอลล่าห์สหรัฐ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43487"/>
            <a:ext cx="3886200" cy="226906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385" y="3612553"/>
            <a:ext cx="1668485" cy="214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6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/>
              <a:t>ผู้ปฏิวัติสังคม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66406" y="1534682"/>
            <a:ext cx="3972445" cy="4642283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22 November 2016 </a:t>
            </a:r>
            <a:r>
              <a:rPr lang="th-TH" dirty="0"/>
              <a:t>หนังสือพิมพ์ท้องถิ่นภาษาอังกฤษ ได้ลงข่าว </a:t>
            </a:r>
            <a:r>
              <a:rPr lang="en-US" dirty="0" err="1"/>
              <a:t>Jumana</a:t>
            </a:r>
            <a:r>
              <a:rPr lang="en-US" dirty="0"/>
              <a:t> </a:t>
            </a:r>
            <a:r>
              <a:rPr lang="en-US" dirty="0" err="1"/>
              <a:t>Makki</a:t>
            </a:r>
            <a:r>
              <a:rPr lang="th-TH" dirty="0"/>
              <a:t>หญิงขายชาริมถนน ที่เมืองมาดินะห์ </a:t>
            </a:r>
            <a:endParaRPr lang="en-US" dirty="0"/>
          </a:p>
          <a:p>
            <a:pPr fontAlgn="base"/>
            <a:r>
              <a:rPr lang="en-US" dirty="0"/>
              <a:t>11 January 2017 </a:t>
            </a:r>
            <a:r>
              <a:rPr lang="th-TH" dirty="0"/>
              <a:t>หนังสือพิมพ์ท้องถิ่นภาษาอังกฟษ ได้ลงข่าว </a:t>
            </a:r>
            <a:r>
              <a:rPr lang="en-US" dirty="0" err="1"/>
              <a:t>Murtada</a:t>
            </a:r>
            <a:r>
              <a:rPr lang="en-US" dirty="0"/>
              <a:t> Al-</a:t>
            </a:r>
            <a:r>
              <a:rPr lang="en-US" dirty="0" err="1"/>
              <a:t>Musaileem</a:t>
            </a:r>
            <a:r>
              <a:rPr lang="th-TH" dirty="0"/>
              <a:t> เด็กหนุ่มซึ่งกำลังศึกษาในระดับมัธยมได้ออกมาทำงานขาย </a:t>
            </a:r>
            <a:r>
              <a:rPr lang="en-US" dirty="0" err="1"/>
              <a:t>shawama</a:t>
            </a:r>
            <a:r>
              <a:rPr lang="th-TH" dirty="0"/>
              <a:t> ที่เมืองดัมมัม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1534680"/>
            <a:ext cx="3886200" cy="287694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506" y="4018400"/>
            <a:ext cx="2159491" cy="18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78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A35F-912C-44F8-86E2-7474D2099AAA}" type="slidenum">
              <a:rPr lang="th-TH" smtClean="0"/>
              <a:pPr/>
              <a:t>8</a:t>
            </a:fld>
            <a:endParaRPr lang="th-TH"/>
          </a:p>
        </p:txBody>
      </p:sp>
      <p:pic>
        <p:nvPicPr>
          <p:cNvPr id="1027" name="Picture 3" descr="C:\Users\TLO NB\Pictures\Saved Pictures\cartoon 2 Aug 20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638" y="1230551"/>
            <a:ext cx="2378675" cy="228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LO NB\Pictures\Saved Pictures\cartoon 9 Aug 2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638" y="3951091"/>
            <a:ext cx="2453196" cy="254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LO NB\Pictures\Saved Pictures\cartoon 21 Aug 2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66" y="2562200"/>
            <a:ext cx="2490269" cy="24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TLO NB\Pictures\Saved Pictures\Cartoon-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07" y="2654343"/>
            <a:ext cx="2569585" cy="220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E9460-4139-BA61-42A3-59626D8177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26281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BA379-8226-8B82-8728-6646EA966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84ABDF-C0C7-B812-7A8E-83C6845A8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728" y="2025374"/>
            <a:ext cx="3048000" cy="2441448"/>
          </a:xfrm>
        </p:spPr>
      </p:pic>
      <p:pic>
        <p:nvPicPr>
          <p:cNvPr id="6" name="Picture 2" descr="C:\Users\TLO NB\Pictures\Saved Pictures\15202709_1186820158073499_8345323719757001190_n.jpg">
            <a:extLst>
              <a:ext uri="{FF2B5EF4-FFF2-40B4-BE49-F238E27FC236}">
                <a16:creationId xmlns:a16="http://schemas.microsoft.com/office/drawing/2014/main" id="{3BADDB8E-A4F9-4DB6-5DE6-09F1D2146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49" y="1245079"/>
            <a:ext cx="3124222" cy="347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783287-355B-54CF-E0BA-54DF1A363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54" y="2142722"/>
            <a:ext cx="3048000" cy="22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99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598</Words>
  <Application>Microsoft Office PowerPoint</Application>
  <PresentationFormat>Widescreen</PresentationFormat>
  <Paragraphs>56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-apple-system</vt:lpstr>
      <vt:lpstr>Arial</vt:lpstr>
      <vt:lpstr>Calibri</vt:lpstr>
      <vt:lpstr>Calibri Light</vt:lpstr>
      <vt:lpstr>Dosis</vt:lpstr>
      <vt:lpstr>Fira Sans</vt:lpstr>
      <vt:lpstr>knowledge-medium</vt:lpstr>
      <vt:lpstr>Open Sans</vt:lpstr>
      <vt:lpstr>Sarabun</vt:lpstr>
      <vt:lpstr>THSarabunNew</vt:lpstr>
      <vt:lpstr>Office Theme</vt:lpstr>
      <vt:lpstr>เปิดโลกทัศน์กับ วิทวัส </vt:lpstr>
      <vt:lpstr>บุคคลที่ผมสนใจ</vt:lpstr>
      <vt:lpstr>  การกระโดดสูงสไตล์ Fosbury flop กับบทเรียนที่บอกว่าอาจจะมีวิธีอื่นทีดีกว่าวิธีที่เราทำมาตลอด </vt:lpstr>
      <vt:lpstr>King Salman bin Abdulaziz Al Saud &amp; Muhammad bin Salman </vt:lpstr>
      <vt:lpstr>    Mega Project</vt:lpstr>
      <vt:lpstr>Mega Project </vt:lpstr>
      <vt:lpstr>ผู้ปฏิวัติสังคม</vt:lpstr>
      <vt:lpstr>PowerPoint Presentation</vt:lpstr>
      <vt:lpstr>PowerPoint Presentation</vt:lpstr>
      <vt:lpstr>           Women's Day with a jog in Jeddah</vt:lpstr>
      <vt:lpstr>การยกระดับความสัมพันธ์ ไทย - ซาอุดีอาระเบีย</vt:lpstr>
      <vt:lpstr>PowerPoint Presentation</vt:lpstr>
      <vt:lpstr>                    การยกระดับความสัมพันธ์ ไทย - ซาอุดีอาระเบีย</vt:lpstr>
      <vt:lpstr>                   การยกระดับความสัมพันธ์ ไทย - ซาอุดีอาระเบีย</vt:lpstr>
      <vt:lpstr>President Joko Widodo Saudi Arabia’s foreign minister, Adel al-Jubeir </vt:lpstr>
      <vt:lpstr>PowerPoint Presentation</vt:lpstr>
      <vt:lpstr>                            ปัญหาความขัดแย้งในตะวันออกกลาง  </vt:lpstr>
      <vt:lpstr>     Civil War</vt:lpstr>
      <vt:lpstr>PowerPoint Presentation</vt:lpstr>
      <vt:lpstr>Erwiana Sulistyaningsih  Domestic helper in Hong Kong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The Power of Youth</vt:lpstr>
      <vt:lpstr>          การทำงานจะไม่มีวันสิ้นสุด  หากคุณมีความสุขกับมัน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เปิดโลกทัศน์กับ วิทวัส</dc:title>
  <dc:creator>vittavat khuprasert</dc:creator>
  <cp:lastModifiedBy>vittavat khuprasert</cp:lastModifiedBy>
  <cp:revision>5</cp:revision>
  <dcterms:created xsi:type="dcterms:W3CDTF">2022-12-14T08:13:28Z</dcterms:created>
  <dcterms:modified xsi:type="dcterms:W3CDTF">2022-12-14T15:25:59Z</dcterms:modified>
</cp:coreProperties>
</file>