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257" r:id="rId4"/>
    <p:sldId id="262" r:id="rId5"/>
    <p:sldId id="263" r:id="rId6"/>
    <p:sldId id="265" r:id="rId7"/>
    <p:sldId id="274" r:id="rId8"/>
    <p:sldId id="303" r:id="rId9"/>
    <p:sldId id="282" r:id="rId10"/>
    <p:sldId id="281" r:id="rId11"/>
    <p:sldId id="310" r:id="rId12"/>
    <p:sldId id="311" r:id="rId13"/>
    <p:sldId id="277" r:id="rId14"/>
    <p:sldId id="266" r:id="rId15"/>
    <p:sldId id="278" r:id="rId16"/>
    <p:sldId id="314" r:id="rId17"/>
    <p:sldId id="269" r:id="rId18"/>
    <p:sldId id="301" r:id="rId19"/>
    <p:sldId id="302" r:id="rId20"/>
    <p:sldId id="306" r:id="rId21"/>
    <p:sldId id="312" r:id="rId22"/>
    <p:sldId id="287" r:id="rId23"/>
    <p:sldId id="271" r:id="rId24"/>
    <p:sldId id="299" r:id="rId25"/>
    <p:sldId id="295" r:id="rId26"/>
    <p:sldId id="308" r:id="rId27"/>
    <p:sldId id="297" r:id="rId28"/>
    <p:sldId id="315" r:id="rId29"/>
  </p:sldIdLst>
  <p:sldSz cx="9144000" cy="6858000" type="screen4x3"/>
  <p:notesSz cx="6807200" cy="9939338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4A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70" d="100"/>
          <a:sy n="70" d="100"/>
        </p:scale>
        <p:origin x="66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2623-1EFF-4ED3-AE30-15B0B3D7A3F7}" type="datetimeFigureOut">
              <a:rPr lang="th-TH" smtClean="0"/>
              <a:pPr/>
              <a:t>14/03/67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38030-3B3F-47CD-91AA-25541E1F7EC5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2623-1EFF-4ED3-AE30-15B0B3D7A3F7}" type="datetimeFigureOut">
              <a:rPr lang="th-TH" smtClean="0"/>
              <a:pPr/>
              <a:t>14/03/67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38030-3B3F-47CD-91AA-25541E1F7EC5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2623-1EFF-4ED3-AE30-15B0B3D7A3F7}" type="datetimeFigureOut">
              <a:rPr lang="th-TH" smtClean="0"/>
              <a:pPr/>
              <a:t>14/03/67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38030-3B3F-47CD-91AA-25541E1F7EC5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2623-1EFF-4ED3-AE30-15B0B3D7A3F7}" type="datetimeFigureOut">
              <a:rPr lang="th-TH" smtClean="0"/>
              <a:pPr/>
              <a:t>14/03/67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38030-3B3F-47CD-91AA-25541E1F7EC5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2623-1EFF-4ED3-AE30-15B0B3D7A3F7}" type="datetimeFigureOut">
              <a:rPr lang="th-TH" smtClean="0"/>
              <a:pPr/>
              <a:t>14/03/67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38030-3B3F-47CD-91AA-25541E1F7EC5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2623-1EFF-4ED3-AE30-15B0B3D7A3F7}" type="datetimeFigureOut">
              <a:rPr lang="th-TH" smtClean="0"/>
              <a:pPr/>
              <a:t>14/03/67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38030-3B3F-47CD-91AA-25541E1F7EC5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2623-1EFF-4ED3-AE30-15B0B3D7A3F7}" type="datetimeFigureOut">
              <a:rPr lang="th-TH" smtClean="0"/>
              <a:pPr/>
              <a:t>14/03/67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38030-3B3F-47CD-91AA-25541E1F7EC5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2623-1EFF-4ED3-AE30-15B0B3D7A3F7}" type="datetimeFigureOut">
              <a:rPr lang="th-TH" smtClean="0"/>
              <a:pPr/>
              <a:t>14/03/67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38030-3B3F-47CD-91AA-25541E1F7EC5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2623-1EFF-4ED3-AE30-15B0B3D7A3F7}" type="datetimeFigureOut">
              <a:rPr lang="th-TH" smtClean="0"/>
              <a:pPr/>
              <a:t>14/03/67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38030-3B3F-47CD-91AA-25541E1F7EC5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2623-1EFF-4ED3-AE30-15B0B3D7A3F7}" type="datetimeFigureOut">
              <a:rPr lang="th-TH" smtClean="0"/>
              <a:pPr/>
              <a:t>14/03/67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38030-3B3F-47CD-91AA-25541E1F7EC5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2623-1EFF-4ED3-AE30-15B0B3D7A3F7}" type="datetimeFigureOut">
              <a:rPr lang="th-TH" smtClean="0"/>
              <a:pPr/>
              <a:t>14/03/67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38030-3B3F-47CD-91AA-25541E1F7EC5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62623-1EFF-4ED3-AE30-15B0B3D7A3F7}" type="datetimeFigureOut">
              <a:rPr lang="th-TH" smtClean="0"/>
              <a:pPr/>
              <a:t>14/03/67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38030-3B3F-47CD-91AA-25541E1F7EC5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31000" r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411760" y="2636912"/>
            <a:ext cx="433323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h-TH" sz="8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“การคลังน่ารู้”</a:t>
            </a:r>
            <a:endParaRPr lang="th-TH" sz="8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21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การติดตามทวงถามใบเสร็จรับเงินจากเจ้าหนี้/ผู้มีสิทธิรับเงิน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 useBgFill="1"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หนังสือกระทรวงการคลัง ด่วนที่สุด ที่ </a:t>
            </a:r>
            <a:r>
              <a:rPr lang="th-TH" dirty="0" err="1" smtClean="0">
                <a:latin typeface="TH SarabunIT๙" pitchFamily="34" charset="-34"/>
                <a:cs typeface="TH SarabunIT๙" pitchFamily="34" charset="-34"/>
              </a:rPr>
              <a:t>กค</a:t>
            </a: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 0409.3/ว81 ลงวันที่ 25 พฤษภาคม 2548 เรื่อง การกำหนดรูปแบบรายงานที่ใช้เป็นหลักฐานการจ่ายเงินของส่วนราชการในระบบ </a:t>
            </a:r>
            <a:r>
              <a:rPr lang="en-US" dirty="0" smtClean="0">
                <a:latin typeface="TH SarabunIT๙" pitchFamily="34" charset="-34"/>
                <a:cs typeface="TH SarabunIT๙" pitchFamily="34" charset="-34"/>
              </a:rPr>
              <a:t>GFMIS</a:t>
            </a:r>
            <a:endParaRPr lang="th-TH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9" name="Title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72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การจ่ายเงิน</a:t>
            </a:r>
            <a:endParaRPr kumimoji="0" lang="th-TH" sz="72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44706" y="659418"/>
            <a:ext cx="6993366" cy="54920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44706" y="623454"/>
            <a:ext cx="7169972" cy="54761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การเบิกจ่ายเงินยืมของส่วนราชการ</a:t>
            </a:r>
            <a:endParaRPr lang="th-TH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5240" cy="492514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ระเบียบกระทรวงการคลังว่าด้วยการเบิกเงินจากคลัง การรับเงิน การจ่ายเงิน </a:t>
            </a:r>
          </a:p>
          <a:p>
            <a:pPr>
              <a:buNone/>
            </a:pP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การเก็บรักษาเงิน และการนาเงินส่งคลัง พ.ศ. ๒๕๖๒ </a:t>
            </a:r>
          </a:p>
          <a:p>
            <a:pPr>
              <a:buNone/>
            </a:pP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ข้อ 63 การเบิกเงินเพื่อจ่ายเป็นเงินยืมให้แก่บุคคลใดในสังกัดยืมเพื่อปฏิบัติราชการ ให้กระท</a:t>
            </a:r>
            <a:r>
              <a:rPr lang="th-TH" dirty="0">
                <a:latin typeface="TH SarabunIT๙" pitchFamily="34" charset="-34"/>
                <a:cs typeface="TH SarabunIT๙" pitchFamily="34" charset="-34"/>
              </a:rPr>
              <a:t>ำ</a:t>
            </a: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ได้เฉพาะงบรายจ่ายหรือรายการ ดังต่อไปนี้ </a:t>
            </a:r>
          </a:p>
          <a:p>
            <a:pPr marL="514350" indent="-514350">
              <a:buAutoNum type="thaiNumParenBoth"/>
            </a:pP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รายการค่าจ้างชั่วคราว สำหรับค่าจ้างซึ่งไม่มีก</a:t>
            </a:r>
            <a:r>
              <a:rPr lang="th-TH" dirty="0">
                <a:latin typeface="TH SarabunIT๙" pitchFamily="34" charset="-34"/>
                <a:cs typeface="TH SarabunIT๙" pitchFamily="34" charset="-34"/>
              </a:rPr>
              <a:t>ำ</a:t>
            </a: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หนดจ่ายเป็นงวดแน่นอนเป็นประจ</a:t>
            </a:r>
            <a:r>
              <a:rPr lang="th-TH" dirty="0">
                <a:latin typeface="TH SarabunIT๙" pitchFamily="34" charset="-34"/>
                <a:cs typeface="TH SarabunIT๙" pitchFamily="34" charset="-34"/>
              </a:rPr>
              <a:t>ำ</a:t>
            </a: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แต่จำเป็นต้องจ่ายให้ลูกจ้างแต่ละวันหรือแต่ละคราวเมื่อเสร็จงานที่จ้าง </a:t>
            </a:r>
          </a:p>
          <a:p>
            <a:pPr marL="514350" indent="-514350">
              <a:buAutoNum type="thaiNumParenBoth"/>
            </a:pP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รายการค่าตอบแทนใช้สอยและวัสดุ </a:t>
            </a:r>
            <a:r>
              <a:rPr lang="th-TH" dirty="0" smtClean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(กรณีซื้อวัสดุ ที่มีวงเงินไม่ถึง 5,000 </a:t>
            </a:r>
            <a:r>
              <a:rPr lang="th-TH" dirty="0" smtClean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บาทและ</a:t>
            </a:r>
            <a:r>
              <a:rPr lang="th-TH" dirty="0" smtClean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ไม่มีข้อมูลหลักผู้ขาย สามารถยืมเงินราชการไปจ่ายได้)</a:t>
            </a:r>
          </a:p>
          <a:p>
            <a:pPr marL="514350" indent="-514350">
              <a:buAutoNum type="thaiNumParenBoth"/>
            </a:pP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งบกลาง เฉพาะที่จ่ายเป็นเงินสวัสดิการเกี่ยวกับการศึกษาของบุตร หรือเงินสวัสดิการ เกี่ยวกับเงินเพิ่มค่าครองชีพชั่วคราวส</a:t>
            </a:r>
            <a:r>
              <a:rPr lang="th-TH" dirty="0">
                <a:latin typeface="TH SarabunIT๙" pitchFamily="34" charset="-34"/>
                <a:cs typeface="TH SarabunIT๙" pitchFamily="34" charset="-34"/>
              </a:rPr>
              <a:t>ำ</a:t>
            </a: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หรับลูกจ้างชั่วคราวซึ่งไม่มีก</a:t>
            </a:r>
            <a:r>
              <a:rPr lang="th-TH" dirty="0">
                <a:latin typeface="TH SarabunIT๙" pitchFamily="34" charset="-34"/>
                <a:cs typeface="TH SarabunIT๙" pitchFamily="34" charset="-34"/>
              </a:rPr>
              <a:t>ำ</a:t>
            </a: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หนดจ่ายค่าจ้างเป็นงวดแน่นอน เป็นประจ</a:t>
            </a:r>
            <a:r>
              <a:rPr lang="th-TH" dirty="0">
                <a:latin typeface="TH SarabunIT๙" pitchFamily="34" charset="-34"/>
                <a:cs typeface="TH SarabunIT๙" pitchFamily="34" charset="-34"/>
              </a:rPr>
              <a:t>ำ</a:t>
            </a: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แต่จ</a:t>
            </a:r>
            <a:r>
              <a:rPr lang="th-TH" dirty="0">
                <a:latin typeface="TH SarabunIT๙" pitchFamily="34" charset="-34"/>
                <a:cs typeface="TH SarabunIT๙" pitchFamily="34" charset="-34"/>
              </a:rPr>
              <a:t>ำ</a:t>
            </a: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เป็นต้องจ่ายแต่ละวันหรือแต่ละคราวเมื่อเสร็จงานที่จ้าง </a:t>
            </a:r>
          </a:p>
          <a:p>
            <a:pPr marL="514350" indent="-514350">
              <a:buAutoNum type="thaiNumParenBoth"/>
            </a:pP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งบรายจ่ายอื่น ๆ ที่จ่ายในลักษณะเดียวกันกับ (๑) หรือ (๒) </a:t>
            </a:r>
            <a:endParaRPr lang="th-TH" dirty="0">
              <a:latin typeface="TH SarabunIT๙" pitchFamily="34" charset="-34"/>
              <a:cs typeface="TH SarabunIT๙" pitchFamily="34" charset="-34"/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การจัดทำทะเบียนคุมลูกหนี้เงินยืม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 useBgFill="1"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ระเบียบกระทรวงการคลังว่า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ด้วยการเบิกเงินจากคลัง. การรับเงิน การจ่ายเงิน การเก็บรักษาเงิน และ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การนำเงิน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ส่งคลัง พ.ศ.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๒๕๖๒ ข้อ ๕๙ </a:t>
            </a:r>
            <a:br>
              <a:rPr lang="th-TH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การอนุมัติให้ยืมเงินเพื่อใช้ในราชการ ให้ผู้มีอ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ำ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นาจพิจารณาอนุมัติให้ยืมเฉพาะ เท่าที่จ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ำ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เป็น และห้ามมิให้อนุมัติให้ยืมเงินรายใหม่ในเมื่อผู้ยืมมิได้ช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ำ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ระคืนเงินยืมรายเก่าให้เสร็จสิ้นไปก่อน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h-TH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การเบิกจ่ายเงินยืมของส่วนราชการ</a:t>
            </a:r>
            <a:endParaRPr lang="th-TH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412776"/>
            <a:ext cx="4038600" cy="511256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การส่งใช้เงินยืม</a:t>
            </a:r>
          </a:p>
          <a:p>
            <a:endParaRPr lang="th-TH" dirty="0" smtClean="0">
              <a:latin typeface="TH SarabunIT๙" pitchFamily="34" charset="-34"/>
              <a:cs typeface="TH SarabunIT๙" pitchFamily="34" charset="-34"/>
            </a:endParaRPr>
          </a:p>
          <a:p>
            <a:endParaRPr lang="th-TH" dirty="0" smtClean="0">
              <a:latin typeface="TH SarabunIT๙" pitchFamily="34" charset="-34"/>
              <a:cs typeface="TH SarabunIT๙" pitchFamily="34" charset="-34"/>
            </a:endParaRPr>
          </a:p>
          <a:p>
            <a:endParaRPr lang="th-TH" dirty="0" smtClean="0">
              <a:latin typeface="TH SarabunIT๙" pitchFamily="34" charset="-34"/>
              <a:cs typeface="TH SarabunIT๙" pitchFamily="34" charset="-34"/>
            </a:endParaRPr>
          </a:p>
          <a:p>
            <a:endParaRPr lang="th-TH" dirty="0" smtClean="0">
              <a:latin typeface="TH SarabunIT๙" pitchFamily="34" charset="-34"/>
              <a:cs typeface="TH SarabunIT๙" pitchFamily="34" charset="-34"/>
            </a:endParaRPr>
          </a:p>
          <a:p>
            <a:endParaRPr lang="th-TH" dirty="0" smtClean="0">
              <a:latin typeface="TH SarabunIT๙" pitchFamily="34" charset="-34"/>
              <a:cs typeface="TH SarabunIT๙" pitchFamily="34" charset="-34"/>
            </a:endParaRPr>
          </a:p>
          <a:p>
            <a:endParaRPr lang="th-TH" dirty="0" smtClean="0">
              <a:latin typeface="TH SarabunIT๙" pitchFamily="34" charset="-34"/>
              <a:cs typeface="TH SarabunIT๙" pitchFamily="34" charset="-34"/>
            </a:endParaRPr>
          </a:p>
          <a:p>
            <a:endParaRPr lang="th-TH" dirty="0" smtClean="0">
              <a:latin typeface="TH SarabunIT๙" pitchFamily="34" charset="-34"/>
              <a:cs typeface="TH SarabunIT๙" pitchFamily="34" charset="-34"/>
            </a:endParaRPr>
          </a:p>
          <a:p>
            <a:endParaRPr lang="th-TH" dirty="0" smtClean="0">
              <a:latin typeface="TH SarabunIT๙" pitchFamily="34" charset="-34"/>
              <a:cs typeface="TH SarabunIT๙" pitchFamily="34" charset="-34"/>
            </a:endParaRPr>
          </a:p>
          <a:p>
            <a:endParaRPr lang="th-TH" dirty="0" smtClean="0">
              <a:latin typeface="TH SarabunIT๙" pitchFamily="34" charset="-34"/>
              <a:cs typeface="TH SarabunIT๙" pitchFamily="34" charset="-34"/>
            </a:endParaRPr>
          </a:p>
          <a:p>
            <a:endParaRPr lang="th-TH" dirty="0" smtClean="0">
              <a:latin typeface="TH SarabunIT๙" pitchFamily="34" charset="-34"/>
              <a:cs typeface="TH SarabunIT๙" pitchFamily="34" charset="-34"/>
            </a:endParaRPr>
          </a:p>
          <a:p>
            <a:endParaRPr lang="th-TH" dirty="0" smtClean="0">
              <a:latin typeface="TH SarabunIT๙" pitchFamily="34" charset="-34"/>
              <a:cs typeface="TH SarabunIT๙" pitchFamily="34" charset="-34"/>
            </a:endParaRPr>
          </a:p>
          <a:p>
            <a:endParaRPr lang="th-TH" dirty="0" smtClean="0">
              <a:latin typeface="TH SarabunIT๙" pitchFamily="34" charset="-34"/>
              <a:cs typeface="TH SarabunIT๙" pitchFamily="34" charset="-34"/>
            </a:endParaRPr>
          </a:p>
          <a:p>
            <a:endParaRPr lang="th-TH" dirty="0">
              <a:latin typeface="TH SarabunIT๙" pitchFamily="34" charset="-34"/>
              <a:cs typeface="TH SarabunIT๙" pitchFamily="34" charset="-34"/>
            </a:endParaRPr>
          </a:p>
        </p:txBody>
      </p:sp>
      <p:sp useBgFill="1"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038600" cy="50523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(๑) กรณีเดินทางไป</a:t>
            </a:r>
            <a:r>
              <a:rPr lang="th-TH" u="sng" dirty="0" smtClean="0">
                <a:latin typeface="TH SarabunIT๙" pitchFamily="34" charset="-34"/>
                <a:cs typeface="TH SarabunIT๙" pitchFamily="34" charset="-34"/>
              </a:rPr>
              <a:t>ประจ</a:t>
            </a:r>
            <a:r>
              <a:rPr lang="th-TH" u="sng" dirty="0">
                <a:latin typeface="TH SarabunIT๙" pitchFamily="34" charset="-34"/>
                <a:cs typeface="TH SarabunIT๙" pitchFamily="34" charset="-34"/>
              </a:rPr>
              <a:t>ำ</a:t>
            </a:r>
            <a:r>
              <a:rPr lang="th-TH" u="sng" dirty="0" smtClean="0">
                <a:latin typeface="TH SarabunIT๙" pitchFamily="34" charset="-34"/>
                <a:cs typeface="TH SarabunIT๙" pitchFamily="34" charset="-34"/>
              </a:rPr>
              <a:t>ต่างส</a:t>
            </a:r>
            <a:r>
              <a:rPr lang="th-TH" u="sng" dirty="0">
                <a:latin typeface="TH SarabunIT๙" pitchFamily="34" charset="-34"/>
                <a:cs typeface="TH SarabunIT๙" pitchFamily="34" charset="-34"/>
              </a:rPr>
              <a:t>ำ</a:t>
            </a:r>
            <a:r>
              <a:rPr lang="th-TH" u="sng" dirty="0" smtClean="0">
                <a:latin typeface="TH SarabunIT๙" pitchFamily="34" charset="-34"/>
                <a:cs typeface="TH SarabunIT๙" pitchFamily="34" charset="-34"/>
              </a:rPr>
              <a:t>นักงาน </a:t>
            </a: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หรือการเดินทางไปราชการ</a:t>
            </a:r>
            <a:r>
              <a:rPr lang="th-TH" u="sng" dirty="0" smtClean="0">
                <a:latin typeface="TH SarabunIT๙" pitchFamily="34" charset="-34"/>
                <a:cs typeface="TH SarabunIT๙" pitchFamily="34" charset="-34"/>
              </a:rPr>
              <a:t>ประจ</a:t>
            </a:r>
            <a:r>
              <a:rPr lang="th-TH" u="sng" dirty="0">
                <a:latin typeface="TH SarabunIT๙" pitchFamily="34" charset="-34"/>
                <a:cs typeface="TH SarabunIT๙" pitchFamily="34" charset="-34"/>
              </a:rPr>
              <a:t>ำ</a:t>
            </a:r>
            <a:r>
              <a:rPr lang="th-TH" u="sng" dirty="0" smtClean="0">
                <a:latin typeface="TH SarabunIT๙" pitchFamily="34" charset="-34"/>
                <a:cs typeface="TH SarabunIT๙" pitchFamily="34" charset="-34"/>
              </a:rPr>
              <a:t>ในต่างประเทศ หรือกรณีเดินทางกลับภูมิล</a:t>
            </a:r>
            <a:r>
              <a:rPr lang="th-TH" u="sng" dirty="0">
                <a:latin typeface="TH SarabunIT๙" pitchFamily="34" charset="-34"/>
                <a:cs typeface="TH SarabunIT๙" pitchFamily="34" charset="-34"/>
              </a:rPr>
              <a:t>ำ</a:t>
            </a:r>
            <a:r>
              <a:rPr lang="th-TH" u="sng" dirty="0" smtClean="0">
                <a:latin typeface="TH SarabunIT๙" pitchFamily="34" charset="-34"/>
                <a:cs typeface="TH SarabunIT๙" pitchFamily="34" charset="-34"/>
              </a:rPr>
              <a:t>เนาเดิม </a:t>
            </a: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ให้ส่งแก่ส่วนราชการผู้ให้ยืมโดยทางไปรษณีย์ลงทะเบียน </a:t>
            </a:r>
            <a:r>
              <a:rPr lang="th-TH" u="sng" dirty="0" smtClean="0">
                <a:latin typeface="TH SarabunIT๙" pitchFamily="34" charset="-34"/>
                <a:cs typeface="TH SarabunIT๙" pitchFamily="34" charset="-34"/>
              </a:rPr>
              <a:t>ภายใน</a:t>
            </a:r>
            <a:r>
              <a:rPr lang="th-TH" u="sng" dirty="0" smtClean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สามสิบวัน</a:t>
            </a:r>
            <a:r>
              <a:rPr lang="th-TH" u="sng" dirty="0" smtClean="0">
                <a:latin typeface="TH SarabunIT๙" pitchFamily="34" charset="-34"/>
                <a:cs typeface="TH SarabunIT๙" pitchFamily="34" charset="-34"/>
              </a:rPr>
              <a:t>นับแต่วันได้รับเงิน </a:t>
            </a:r>
          </a:p>
          <a:p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(๒) </a:t>
            </a:r>
            <a:r>
              <a:rPr lang="th-TH" u="sng" dirty="0" smtClean="0">
                <a:latin typeface="TH SarabunIT๙" pitchFamily="34" charset="-34"/>
                <a:cs typeface="TH SarabunIT๙" pitchFamily="34" charset="-34"/>
              </a:rPr>
              <a:t>กรณีเดินทางไปราชการอื่น </a:t>
            </a: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รวมทั้งการเดินทางไปราชการ</a:t>
            </a:r>
            <a:r>
              <a:rPr lang="th-TH" u="sng" dirty="0" smtClean="0">
                <a:latin typeface="TH SarabunIT๙" pitchFamily="34" charset="-34"/>
                <a:cs typeface="TH SarabunIT๙" pitchFamily="34" charset="-34"/>
              </a:rPr>
              <a:t>ต่างประเทศชั่วคราว</a:t>
            </a: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 ให้ส่งแก่ ส่วนราชการผู้ให้ยืม</a:t>
            </a:r>
            <a:r>
              <a:rPr lang="th-TH" u="sng" dirty="0" smtClean="0">
                <a:latin typeface="TH SarabunIT๙" pitchFamily="34" charset="-34"/>
                <a:cs typeface="TH SarabunIT๙" pitchFamily="34" charset="-34"/>
              </a:rPr>
              <a:t>ภายใน</a:t>
            </a:r>
            <a:r>
              <a:rPr lang="th-TH" u="sng" dirty="0" smtClean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สิบห้าวัน</a:t>
            </a:r>
            <a:r>
              <a:rPr lang="th-TH" u="sng" dirty="0" smtClean="0">
                <a:latin typeface="TH SarabunIT๙" pitchFamily="34" charset="-34"/>
                <a:cs typeface="TH SarabunIT๙" pitchFamily="34" charset="-34"/>
              </a:rPr>
              <a:t>นับแต่วันกลับมาถึง </a:t>
            </a:r>
          </a:p>
          <a:p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(๓) การยืมเงินเพื่อ</a:t>
            </a:r>
            <a:r>
              <a:rPr lang="th-TH" u="sng" dirty="0" smtClean="0">
                <a:latin typeface="TH SarabunIT๙" pitchFamily="34" charset="-34"/>
                <a:cs typeface="TH SarabunIT๙" pitchFamily="34" charset="-34"/>
              </a:rPr>
              <a:t>ปฏิบัติราชการนอกจาก (๑) หรือ (๒) </a:t>
            </a: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ให้ส่งแก่ส่วนราชการผู้ให้ยืม </a:t>
            </a:r>
            <a:r>
              <a:rPr lang="th-TH" u="sng" dirty="0" smtClean="0">
                <a:latin typeface="TH SarabunIT๙" pitchFamily="34" charset="-34"/>
                <a:cs typeface="TH SarabunIT๙" pitchFamily="34" charset="-34"/>
              </a:rPr>
              <a:t>ภายใน</a:t>
            </a:r>
            <a:r>
              <a:rPr lang="th-TH" u="sng" dirty="0" smtClean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สามสิบวัน</a:t>
            </a:r>
            <a:r>
              <a:rPr lang="th-TH" u="sng" dirty="0" smtClean="0">
                <a:latin typeface="TH SarabunIT๙" pitchFamily="34" charset="-34"/>
                <a:cs typeface="TH SarabunIT๙" pitchFamily="34" charset="-34"/>
              </a:rPr>
              <a:t>นับแต่วันได้รับเงิน</a:t>
            </a:r>
            <a:endParaRPr lang="th-TH" u="sng" dirty="0">
              <a:latin typeface="TH SarabunIT๙" pitchFamily="34" charset="-34"/>
              <a:cs typeface="TH SarabunIT๙" pitchFamily="34" charset="-34"/>
            </a:endParaRPr>
          </a:p>
        </p:txBody>
      </p:sp>
      <p:sp useBgFill="1"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h-TH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การเบิกจ่ายเงินยืมของส่วนราชการ</a:t>
            </a:r>
            <a:endParaRPr lang="th-TH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71497" y="1701544"/>
          <a:ext cx="8666167" cy="29531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8359"/>
                <a:gridCol w="1040248"/>
                <a:gridCol w="972919"/>
                <a:gridCol w="847069"/>
                <a:gridCol w="781910"/>
                <a:gridCol w="847068"/>
                <a:gridCol w="716751"/>
                <a:gridCol w="651591"/>
                <a:gridCol w="663329"/>
                <a:gridCol w="488047"/>
                <a:gridCol w="499438"/>
                <a:gridCol w="499438"/>
              </a:tblGrid>
              <a:tr h="219732">
                <a:tc rowSpan="2"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lang="th-TH" sz="1300" dirty="0" smtClean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ว/ด/ป</a:t>
                      </a:r>
                      <a:r>
                        <a:rPr lang="th-TH" sz="1300" baseline="0" dirty="0" smtClean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 </a:t>
                      </a:r>
                    </a:p>
                    <a:p>
                      <a:pPr marL="26670"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lang="th-TH" sz="1300" baseline="0" dirty="0" smtClean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ที่จ่าย</a:t>
                      </a:r>
                      <a:endParaRPr lang="th-TH" sz="130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9904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lang="th-TH" sz="1300" dirty="0" smtClean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ชื่อ สกุล ผู้ยืม</a:t>
                      </a:r>
                    </a:p>
                    <a:p>
                      <a:pPr marL="26670"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lang="th-TH" sz="1300" dirty="0" smtClean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รายการ</a:t>
                      </a:r>
                      <a:endParaRPr lang="th-TH" sz="130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9904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lang="th-TH" sz="1300" dirty="0" smtClean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ชื่อ สกุล </a:t>
                      </a:r>
                    </a:p>
                    <a:p>
                      <a:pPr marL="26670"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lang="th-TH" sz="1300" dirty="0" smtClean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ผู้อนุมัติ</a:t>
                      </a:r>
                      <a:endParaRPr lang="th-TH" sz="130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9904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lang="th-TH" sz="1300" dirty="0" smtClean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ตำแหน่งผู้อนุมัติ</a:t>
                      </a:r>
                      <a:endParaRPr lang="th-TH" sz="130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9904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lang="th-TH" sz="1300" dirty="0" smtClean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จำนวนเงิน</a:t>
                      </a:r>
                      <a:endParaRPr lang="th-TH" sz="130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9904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lang="th-TH" sz="1300" dirty="0" smtClean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วันครบกำหนด</a:t>
                      </a:r>
                      <a:endParaRPr lang="th-TH" sz="130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9904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lang="th-TH" sz="1300" dirty="0" smtClean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วันที่ส่งใช้</a:t>
                      </a:r>
                      <a:endParaRPr lang="th-TH" sz="130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9904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lang="th-TH" sz="1300" dirty="0" smtClean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รายการส่งใช้</a:t>
                      </a:r>
                      <a:endParaRPr lang="th-TH" sz="130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lang="th-TH" sz="1300" dirty="0" smtClean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คงค้าง</a:t>
                      </a:r>
                      <a:endParaRPr lang="th-TH" sz="130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9904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lang="th-TH" sz="1300" smtClean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หมายเหตุ</a:t>
                      </a:r>
                      <a:endParaRPr lang="th-TH" sz="130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9904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lang="th-TH" sz="1300" dirty="0" smtClean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ลายมือชื่อ  ผู้ส่งใช้ (ผู้ยืม)</a:t>
                      </a:r>
                      <a:endParaRPr lang="th-TH" sz="130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9904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8084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92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92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92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92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92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92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92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lang="th-TH" sz="1300" dirty="0" smtClean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ใบสำคัญ</a:t>
                      </a:r>
                      <a:endParaRPr lang="th-TH" sz="130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lang="th-TH" sz="1300" dirty="0" smtClean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เงินสด</a:t>
                      </a:r>
                      <a:endParaRPr lang="th-TH" sz="130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92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92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80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80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80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83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80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80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80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80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80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2226271" y="1010562"/>
            <a:ext cx="4365663" cy="290139"/>
          </a:xfrm>
          <a:prstGeom prst="rect">
            <a:avLst/>
          </a:prstGeom>
        </p:spPr>
        <p:txBody>
          <a:bodyPr vert="horz" wrap="square" lIns="0" tIns="10575" rIns="0" bIns="0" rtlCol="0">
            <a:spAutoFit/>
          </a:bodyPr>
          <a:lstStyle/>
          <a:p>
            <a:pPr marL="11132" algn="ctr">
              <a:spcBef>
                <a:spcPts val="83"/>
              </a:spcBef>
            </a:pPr>
            <a:r>
              <a:rPr lang="th-TH" sz="1800" b="1" spc="-250" dirty="0" smtClean="0">
                <a:latin typeface="Tahoma"/>
                <a:cs typeface="Tahoma"/>
              </a:rPr>
              <a:t>ทะเบียนคุมลูกหนี้เงินยืม</a:t>
            </a:r>
            <a:endParaRPr sz="1800" dirty="0">
              <a:latin typeface="Tahoma"/>
              <a:cs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412776"/>
            <a:ext cx="8229600" cy="2880320"/>
          </a:xfrm>
        </p:spPr>
        <p:txBody>
          <a:bodyPr>
            <a:normAutofit/>
          </a:bodyPr>
          <a:lstStyle/>
          <a:p>
            <a:r>
              <a:rPr lang="th-TH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H SarabunIT๙" pitchFamily="34" charset="-34"/>
                <a:cs typeface="TH SarabunIT๙" pitchFamily="34" charset="-34"/>
              </a:rPr>
              <a:t>ระเบียบกระทรวงการคลัง </a:t>
            </a:r>
            <a:br>
              <a:rPr lang="th-TH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H SarabunIT๙" pitchFamily="34" charset="-34"/>
                <a:cs typeface="TH SarabunIT๙" pitchFamily="34" charset="-34"/>
              </a:rPr>
            </a:br>
            <a:r>
              <a:rPr lang="th-TH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H SarabunIT๙" pitchFamily="34" charset="-34"/>
                <a:cs typeface="TH SarabunIT๙" pitchFamily="34" charset="-34"/>
              </a:rPr>
              <a:t>ว่าด้วยเงินทดรองราชการ พ.ศ. ๒๕๖๒</a:t>
            </a:r>
            <a:endParaRPr lang="th-TH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TH SarabunIT๙" pitchFamily="34" charset="-34"/>
              <a:cs typeface="TH SarabunIT๙" pitchFamily="34" charset="-34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548680"/>
            <a:ext cx="8219256" cy="4925144"/>
          </a:xfrm>
        </p:spPr>
        <p:txBody>
          <a:bodyPr>
            <a:normAutofit/>
          </a:bodyPr>
          <a:lstStyle/>
          <a:p>
            <a:r>
              <a:rPr lang="th-TH" sz="3200" dirty="0" smtClean="0">
                <a:latin typeface="TH SarabunIT๙" pitchFamily="34" charset="-34"/>
                <a:cs typeface="TH SarabunIT๙" pitchFamily="34" charset="-34"/>
              </a:rPr>
              <a:t>ข้อ ๑๔ เงินทดรองราชการมีไว้สำหรับทดรองใช้จ่ายตามงบประมาณรายจ่าย ดังต่อไปนี้ </a:t>
            </a:r>
          </a:p>
          <a:p>
            <a:r>
              <a:rPr lang="th-TH" sz="3200" dirty="0" smtClean="0">
                <a:latin typeface="TH SarabunIT๙" pitchFamily="34" charset="-34"/>
                <a:cs typeface="TH SarabunIT๙" pitchFamily="34" charset="-34"/>
              </a:rPr>
              <a:t>(๑) งบบุคลากร เฉพาะค่าจ้างซึ่งไม่มีกำหนดจ่ายเป็นงวดแน่นอนเป็นประจำแต่จำเป็น ต้องจ่ายให้ลูกจ้างแต่ละวันหรือแต่ละคราวเมื่อเสร็จงานที่จ้าง </a:t>
            </a:r>
          </a:p>
          <a:p>
            <a:r>
              <a:rPr lang="th-TH" sz="3200" dirty="0" smtClean="0">
                <a:latin typeface="TH SarabunIT๙" pitchFamily="34" charset="-34"/>
                <a:cs typeface="TH SarabunIT๙" pitchFamily="34" charset="-34"/>
              </a:rPr>
              <a:t>(๒) งบดำเนินงาน ยกเว้นค่าไฟฟ้าและค่าน้ำประปา </a:t>
            </a:r>
          </a:p>
          <a:p>
            <a:r>
              <a:rPr lang="th-TH" sz="3200" dirty="0" smtClean="0">
                <a:latin typeface="TH SarabunIT๙" pitchFamily="34" charset="-34"/>
                <a:cs typeface="TH SarabunIT๙" pitchFamily="34" charset="-34"/>
              </a:rPr>
              <a:t>(๓) งบกลาง เฉพาะที่จ่ายเป็นเงินสวัสดิการเกี่ยวกับการศึกษาของบุตร และเงินสวัสดิการ เกี่ยวกับการรักษาพยาบาล </a:t>
            </a:r>
          </a:p>
          <a:p>
            <a:r>
              <a:rPr lang="th-TH" sz="3200" dirty="0" smtClean="0">
                <a:latin typeface="TH SarabunIT๙" pitchFamily="34" charset="-34"/>
                <a:cs typeface="TH SarabunIT๙" pitchFamily="34" charset="-34"/>
              </a:rPr>
              <a:t>(๔) งบอื่นที่จ่ายในลักษณะเช่นเดียวกับ (๑) หรือ (๒)</a:t>
            </a:r>
            <a:endParaRPr lang="th-TH" sz="3200" dirty="0">
              <a:latin typeface="TH SarabunIT๙" pitchFamily="34" charset="-34"/>
              <a:cs typeface="TH SarabunIT๙" pitchFamily="34" charset="-34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980728"/>
            <a:ext cx="8280920" cy="5328592"/>
          </a:xfrm>
        </p:spPr>
        <p:txBody>
          <a:bodyPr>
            <a:normAutofit/>
          </a:bodyPr>
          <a:lstStyle/>
          <a:p>
            <a:r>
              <a:rPr lang="th-TH" sz="3200" dirty="0" smtClean="0">
                <a:latin typeface="TH SarabunIT๙" pitchFamily="34" charset="-34"/>
                <a:cs typeface="TH SarabunIT๙" pitchFamily="34" charset="-34"/>
              </a:rPr>
              <a:t>ข้อ ๑๕ กรณีที่มีความจำเป็นเร่งด่วนในระยะต้นปีงบประมาณ แต่สำนักงบประมาณยังไม่ได้ อนุมัติเงินจัดสรร ให้ส่วนราชการเจ้าของงบประมาณและหน่วยงานในสังกัดจ่ายเงินทดรองราชการ ไปก่อนได้รับอนุมัติเงินจัดสรรก็ได้</a:t>
            </a:r>
          </a:p>
          <a:p>
            <a:r>
              <a:rPr lang="th-TH" sz="3200" dirty="0" smtClean="0">
                <a:latin typeface="TH SarabunIT๙" pitchFamily="34" charset="-34"/>
                <a:cs typeface="TH SarabunIT๙" pitchFamily="34" charset="-34"/>
              </a:rPr>
              <a:t>ข้อ ๑๗ การจ่ายเงินทดรองราชการต้องมีหลักฐานการจ่ายไว้เพื่อประโยชน์ในการตรวจสอบ และเบิกเงินงบประมาณรายจ่ายชดใช้เงินทดรองราชการ </a:t>
            </a:r>
          </a:p>
          <a:p>
            <a:r>
              <a:rPr lang="th-TH" sz="3200" dirty="0" smtClean="0">
                <a:latin typeface="TH SarabunIT๙" pitchFamily="34" charset="-34"/>
                <a:cs typeface="TH SarabunIT๙" pitchFamily="34" charset="-34"/>
              </a:rPr>
              <a:t>การปฏิบัติเกี่ยวกับหลักฐานการจ่ายเงินทดรองราชการให้ถือปฏิบัติตามระเบียบกระทรวงการคลัง ว่าด้วยการเบิกเงินจากคลัง การรับเงิน การจ่ายเงิน การเก็บรักษาเงิน และการนำเงินส่งคลัง</a:t>
            </a:r>
            <a:endParaRPr lang="th-TH" sz="3200" dirty="0">
              <a:latin typeface="TH SarabunIT๙" pitchFamily="34" charset="-34"/>
              <a:cs typeface="TH SarabunIT๙" pitchFamily="34" charset="-34"/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484784"/>
            <a:ext cx="7772400" cy="2018655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th-TH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ระเบียบกระทรวงการคลังว่าด้วยการเบิกเงินจากคลัง การรับเงิน การจ่ายเงิน การเก็บรักษาเงิน </a:t>
            </a:r>
            <a:br>
              <a:rPr lang="th-TH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และการน</a:t>
            </a:r>
            <a:r>
              <a:rPr lang="th-TH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ำ</a:t>
            </a:r>
            <a:r>
              <a:rPr lang="th-TH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เงินส่งคลัง พ.ศ. ๒๕๖๒</a:t>
            </a:r>
            <a:endParaRPr lang="th-TH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 advTm="20000"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764704"/>
            <a:ext cx="4038600" cy="5361459"/>
          </a:xfrm>
          <a:blipFill>
            <a:blip r:embed="rId2" cstate="print"/>
            <a:stretch>
              <a:fillRect/>
            </a:stretch>
          </a:blipFill>
          <a:ln>
            <a:solidFill>
              <a:srgbClr val="604A7B">
                <a:alpha val="92000"/>
              </a:srgbClr>
            </a:solidFill>
          </a:ln>
          <a:effectLst>
            <a:outerShdw blurRad="50800" dist="50800" dir="5400000" algn="ctr" rotWithShape="0">
              <a:srgbClr val="7030A0"/>
            </a:out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ระเบียบกระทรวงการคลัง </a:t>
            </a:r>
            <a:br>
              <a:rPr lang="th-TH" b="1" dirty="0">
                <a:latin typeface="TH SarabunIT๙" pitchFamily="34" charset="-34"/>
                <a:cs typeface="TH SarabunIT๙" pitchFamily="34" charset="-34"/>
              </a:rPr>
            </a:br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ว่าด้วยเงินทดรองราชการ พ.ศ. ๒๕๖๒</a:t>
            </a:r>
          </a:p>
          <a:p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ข้อ </a:t>
            </a: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๑๑ ให้ส่วนราชการเจ้าของงบประมาณและหน่วยงานในสังกัดเก็บรักษาเงินทดรองราชการ เป็นเงินสด ณ ที่ทำการ ไว้เพื่อสำรองจ่ายได้ ดังต่อไปนี้ (๑) ส่วนราชการผู้เบิกในส่วนกลาง ให้เก็บรักษาได้แห่งละไม่เกิน ๑๐๐,๐๐๐ บาท (๒) ส่วนราชการผู้เบิกในส่วนภูมิภาค ให้เก็บรักษาได้แห่งละไม่เกิน ๓๐,๐๐๐ </a:t>
            </a: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บาท</a:t>
            </a:r>
          </a:p>
          <a:p>
            <a:endParaRPr lang="th-TH" dirty="0" smtClean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4008" y="736658"/>
            <a:ext cx="4038600" cy="5361459"/>
          </a:xfrm>
          <a:blipFill>
            <a:blip r:embed="rId2" cstate="print"/>
            <a:stretch>
              <a:fillRect/>
            </a:stretch>
          </a:blipFill>
          <a:ln>
            <a:solidFill>
              <a:srgbClr val="604A7B">
                <a:alpha val="92000"/>
              </a:srgbClr>
            </a:solidFill>
          </a:ln>
          <a:effectLst>
            <a:outerShdw blurRad="50800" dist="50800" dir="5400000" algn="ctr" rotWithShape="0">
              <a:srgbClr val="7030A0"/>
            </a:outerShdw>
          </a:effectLst>
        </p:spPr>
        <p:txBody>
          <a:bodyPr>
            <a:normAutofit/>
          </a:bodyPr>
          <a:lstStyle/>
          <a:p>
            <a:pPr algn="ctr">
              <a:buNone/>
            </a:pP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หนังสือกรมบัญชีกลาง ด่วนที่สุด ที่ </a:t>
            </a:r>
            <a:r>
              <a:rPr lang="th-TH" dirty="0" err="1" smtClean="0">
                <a:latin typeface="TH SarabunIT๙" pitchFamily="34" charset="-34"/>
                <a:cs typeface="TH SarabunIT๙" pitchFamily="34" charset="-34"/>
              </a:rPr>
              <a:t>กค</a:t>
            </a: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 0506/2260 ลงวันที่ 3 มิถุนายน 2537 กรมบัญชีกลางอนุมัติให้สำนักงานแรงงานจังหวัด มีวงเงินทดรองราชการไว้ใช้จ่ายได้</a:t>
            </a:r>
          </a:p>
          <a:p>
            <a:pPr algn="ctr">
              <a:buNone/>
            </a:pP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แห่งละ 25,000 บาท</a:t>
            </a:r>
            <a:endParaRPr lang="th-TH" dirty="0"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5" name="Picture 4" descr="D:\ออย\1. ผอ.สั่ง\KM 15.3.67\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3789040"/>
            <a:ext cx="187220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5470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95536" y="836711"/>
          <a:ext cx="8484472" cy="57240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4689"/>
                <a:gridCol w="651455"/>
                <a:gridCol w="936104"/>
                <a:gridCol w="648072"/>
                <a:gridCol w="216024"/>
                <a:gridCol w="720080"/>
                <a:gridCol w="216024"/>
                <a:gridCol w="648072"/>
                <a:gridCol w="216024"/>
                <a:gridCol w="648072"/>
                <a:gridCol w="288032"/>
                <a:gridCol w="576064"/>
                <a:gridCol w="288032"/>
                <a:gridCol w="555286"/>
                <a:gridCol w="308810"/>
                <a:gridCol w="923632"/>
              </a:tblGrid>
              <a:tr h="421788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00" dirty="0">
                        <a:latin typeface="Andalus" pitchFamily="18" charset="-78"/>
                        <a:cs typeface="Andalus" pitchFamily="18" charset="-78"/>
                      </a:endParaRPr>
                    </a:p>
                    <a:p>
                      <a:pPr marL="54610">
                        <a:lnSpc>
                          <a:spcPct val="100000"/>
                        </a:lnSpc>
                      </a:pPr>
                      <a:r>
                        <a:rPr lang="th-TH" sz="1400" dirty="0" smtClean="0">
                          <a:latin typeface="Andalus" pitchFamily="18" charset="-78"/>
                          <a:cs typeface="Andalus" pitchFamily="18" charset="-78"/>
                        </a:rPr>
                        <a:t>ว / ด</a:t>
                      </a:r>
                      <a:r>
                        <a:rPr lang="th-TH" sz="1400" baseline="0" dirty="0" smtClean="0">
                          <a:latin typeface="Andalus" pitchFamily="18" charset="-78"/>
                          <a:cs typeface="Andalus" pitchFamily="18" charset="-78"/>
                        </a:rPr>
                        <a:t> / ป</a:t>
                      </a:r>
                      <a:endParaRPr sz="140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 marL="0" marR="0" marT="287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04775" marR="94615" indent="60960">
                        <a:lnSpc>
                          <a:spcPct val="100000"/>
                        </a:lnSpc>
                        <a:spcBef>
                          <a:spcPts val="1830"/>
                        </a:spcBef>
                      </a:pPr>
                      <a:r>
                        <a:rPr lang="th-TH" sz="1400" spc="-95" dirty="0" smtClean="0">
                          <a:latin typeface="Andalus" pitchFamily="18" charset="-78"/>
                          <a:cs typeface="Andalus" pitchFamily="18" charset="-78"/>
                        </a:rPr>
                        <a:t>เลขที่เอกสาร</a:t>
                      </a:r>
                      <a:endParaRPr sz="140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 marL="0" marR="0" marT="2107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00" dirty="0">
                        <a:latin typeface="Andalus" pitchFamily="18" charset="-78"/>
                        <a:cs typeface="Andalus" pitchFamily="18" charset="-78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lang="th-TH" sz="1400" spc="-70" dirty="0" smtClean="0">
                          <a:latin typeface="Andalus" pitchFamily="18" charset="-78"/>
                          <a:cs typeface="Andalus" pitchFamily="18" charset="-78"/>
                        </a:rPr>
                        <a:t>รายการ</a:t>
                      </a:r>
                      <a:endParaRPr sz="140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 marL="0" marR="0" marT="287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lang="th-TH" sz="1400" dirty="0" smtClean="0">
                          <a:latin typeface="Andalus" pitchFamily="18" charset="-78"/>
                          <a:cs typeface="Andalus" pitchFamily="18" charset="-78"/>
                        </a:rPr>
                        <a:t>เงินรับ</a:t>
                      </a:r>
                      <a:endParaRPr sz="140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 marL="0" marR="0" marT="287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8">
                  <a:txBody>
                    <a:bodyPr/>
                    <a:lstStyle/>
                    <a:p>
                      <a:pPr marL="10160" algn="ctr">
                        <a:lnSpc>
                          <a:spcPts val="1820"/>
                        </a:lnSpc>
                      </a:pPr>
                      <a:endParaRPr lang="th-TH" sz="1400" kern="900" baseline="0" dirty="0" smtClean="0">
                        <a:latin typeface="Andalus" pitchFamily="18" charset="-78"/>
                        <a:cs typeface="Andalus" pitchFamily="18" charset="-78"/>
                      </a:endParaRPr>
                    </a:p>
                    <a:p>
                      <a:pPr marL="10160" algn="ctr">
                        <a:lnSpc>
                          <a:spcPts val="1820"/>
                        </a:lnSpc>
                      </a:pPr>
                      <a:r>
                        <a:rPr lang="th-TH" sz="1400" kern="900" baseline="0" dirty="0" smtClean="0">
                          <a:latin typeface="Andalus" pitchFamily="18" charset="-78"/>
                          <a:cs typeface="Andalus" pitchFamily="18" charset="-78"/>
                        </a:rPr>
                        <a:t>เงินจ่าย</a:t>
                      </a:r>
                      <a:endParaRPr sz="1400" kern="900" baseline="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gridSpan="2">
                  <a:txBody>
                    <a:bodyPr/>
                    <a:lstStyle/>
                    <a:p>
                      <a:pPr marL="170180" marR="159385" indent="39370">
                        <a:lnSpc>
                          <a:spcPct val="100000"/>
                        </a:lnSpc>
                        <a:spcBef>
                          <a:spcPts val="1830"/>
                        </a:spcBef>
                      </a:pPr>
                      <a:r>
                        <a:rPr lang="th-TH" sz="1400" dirty="0" smtClean="0">
                          <a:latin typeface="Andalus" pitchFamily="18" charset="-78"/>
                          <a:cs typeface="Andalus" pitchFamily="18" charset="-78"/>
                        </a:rPr>
                        <a:t>เงินสดคงเหลือ</a:t>
                      </a:r>
                      <a:endParaRPr sz="140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 marL="0" marR="0" marT="2107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00">
                        <a:latin typeface="Andalus" pitchFamily="18" charset="-78"/>
                        <a:cs typeface="Andalus" pitchFamily="18" charset="-78"/>
                      </a:endParaRPr>
                    </a:p>
                    <a:p>
                      <a:pPr marL="278765">
                        <a:lnSpc>
                          <a:spcPct val="100000"/>
                        </a:lnSpc>
                      </a:pPr>
                      <a:r>
                        <a:rPr sz="1400" spc="-110" dirty="0">
                          <a:latin typeface="Andalus" pitchFamily="18" charset="-78"/>
                          <a:cs typeface="Andalus" pitchFamily="18" charset="-78"/>
                        </a:rPr>
                        <a:t>หมายเหตุ</a:t>
                      </a:r>
                      <a:endParaRPr sz="140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 marL="0" marR="0" marT="287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0893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3241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03835">
                        <a:lnSpc>
                          <a:spcPts val="1650"/>
                        </a:lnSpc>
                      </a:pPr>
                      <a:endParaRPr lang="th-TH" sz="1400" spc="-80" dirty="0" smtClean="0">
                        <a:latin typeface="Andalus" pitchFamily="18" charset="-78"/>
                        <a:cs typeface="Andalus" pitchFamily="18" charset="-78"/>
                      </a:endParaRPr>
                    </a:p>
                    <a:p>
                      <a:pPr marL="203835">
                        <a:lnSpc>
                          <a:spcPts val="1650"/>
                        </a:lnSpc>
                      </a:pPr>
                      <a:r>
                        <a:rPr sz="1400" spc="-80" dirty="0" err="1" smtClean="0">
                          <a:latin typeface="Andalus" pitchFamily="18" charset="-78"/>
                          <a:cs typeface="Andalus" pitchFamily="18" charset="-78"/>
                        </a:rPr>
                        <a:t>เงิน</a:t>
                      </a:r>
                      <a:r>
                        <a:rPr sz="1400" spc="-80" dirty="0" err="1">
                          <a:latin typeface="Andalus" pitchFamily="18" charset="-78"/>
                          <a:cs typeface="Andalus" pitchFamily="18" charset="-78"/>
                        </a:rPr>
                        <a:t>ฝาก</a:t>
                      </a:r>
                      <a:endParaRPr sz="1400" dirty="0">
                        <a:latin typeface="Andalus" pitchFamily="18" charset="-78"/>
                        <a:cs typeface="Andalus" pitchFamily="18" charset="-78"/>
                      </a:endParaRPr>
                    </a:p>
                    <a:p>
                      <a:pPr marL="193040">
                        <a:lnSpc>
                          <a:spcPct val="100000"/>
                        </a:lnSpc>
                      </a:pPr>
                      <a:r>
                        <a:rPr sz="1400" spc="-90" dirty="0">
                          <a:latin typeface="Andalus" pitchFamily="18" charset="-78"/>
                          <a:cs typeface="Andalus" pitchFamily="18" charset="-78"/>
                        </a:rPr>
                        <a:t>ธนาคาร</a:t>
                      </a:r>
                      <a:endParaRPr sz="140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03835" algn="ctr" defTabSz="914400" rtl="0" eaLnBrk="1" latinLnBrk="0" hangingPunct="1">
                        <a:lnSpc>
                          <a:spcPts val="1650"/>
                        </a:lnSpc>
                      </a:pPr>
                      <a:endParaRPr lang="th-TH" sz="1400" kern="1200" spc="-80" dirty="0" smtClean="0">
                        <a:solidFill>
                          <a:schemeClr val="tx1"/>
                        </a:solidFill>
                        <a:latin typeface="Andalus" pitchFamily="18" charset="-78"/>
                        <a:ea typeface="+mn-ea"/>
                        <a:cs typeface="Andalus" pitchFamily="18" charset="-78"/>
                      </a:endParaRPr>
                    </a:p>
                    <a:p>
                      <a:pPr marL="203835" algn="l" defTabSz="914400" rtl="0" eaLnBrk="1" latinLnBrk="0" hangingPunct="1">
                        <a:lnSpc>
                          <a:spcPts val="1650"/>
                        </a:lnSpc>
                      </a:pPr>
                      <a:r>
                        <a:rPr lang="th-TH" sz="1400" kern="1200" spc="-80" dirty="0" smtClean="0">
                          <a:solidFill>
                            <a:schemeClr val="tx1"/>
                          </a:solidFill>
                          <a:latin typeface="Andalus" pitchFamily="18" charset="-78"/>
                          <a:ea typeface="+mn-ea"/>
                          <a:cs typeface="Andalus" pitchFamily="18" charset="-78"/>
                        </a:rPr>
                        <a:t>หน่วยงานย่อย</a:t>
                      </a:r>
                      <a:endParaRPr sz="1400" kern="1200" spc="-80" dirty="0">
                        <a:solidFill>
                          <a:schemeClr val="tx1"/>
                        </a:solidFill>
                        <a:latin typeface="Andalus" pitchFamily="18" charset="-78"/>
                        <a:ea typeface="+mn-ea"/>
                        <a:cs typeface="Andalus" pitchFamily="18" charset="-78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8765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lang="th-TH" sz="1400" spc="-285" dirty="0" smtClean="0">
                          <a:latin typeface="Andalus" pitchFamily="18" charset="-78"/>
                          <a:cs typeface="Andalus" pitchFamily="18" charset="-78"/>
                        </a:rPr>
                        <a:t>ลูกหนี้</a:t>
                      </a:r>
                      <a:endParaRPr sz="140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 marL="0" marR="0" marT="93283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9494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400" spc="-270" dirty="0">
                          <a:latin typeface="Andalus" pitchFamily="18" charset="-78"/>
                          <a:cs typeface="Andalus" pitchFamily="18" charset="-78"/>
                        </a:rPr>
                        <a:t>ใบสําคัญ</a:t>
                      </a:r>
                      <a:endParaRPr sz="140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 marL="0" marR="0" marT="93283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3241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94774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31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810"/>
                        </a:lnSpc>
                      </a:pPr>
                      <a:r>
                        <a:rPr sz="1400" spc="-300" dirty="0">
                          <a:latin typeface="Andalus" pitchFamily="18" charset="-78"/>
                          <a:cs typeface="Andalus" pitchFamily="18" charset="-78"/>
                        </a:rPr>
                        <a:t>รวม</a:t>
                      </a:r>
                      <a:endParaRPr sz="140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810"/>
                        </a:lnSpc>
                      </a:pPr>
                      <a:r>
                        <a:rPr sz="1400" spc="-330" dirty="0">
                          <a:latin typeface="Andalus" pitchFamily="18" charset="-78"/>
                          <a:cs typeface="Andalus" pitchFamily="18" charset="-78"/>
                        </a:rPr>
                        <a:t>xx</a:t>
                      </a:r>
                      <a:endParaRPr sz="140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810"/>
                        </a:lnSpc>
                      </a:pPr>
                      <a:r>
                        <a:rPr sz="1400" spc="-330" dirty="0">
                          <a:latin typeface="Andalus" pitchFamily="18" charset="-78"/>
                          <a:cs typeface="Andalus" pitchFamily="18" charset="-78"/>
                        </a:rPr>
                        <a:t>xx</a:t>
                      </a:r>
                      <a:endParaRPr sz="140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810"/>
                        </a:lnSpc>
                      </a:pPr>
                      <a:r>
                        <a:rPr sz="1400" spc="-330" dirty="0">
                          <a:latin typeface="Andalus" pitchFamily="18" charset="-78"/>
                          <a:cs typeface="Andalus" pitchFamily="18" charset="-78"/>
                        </a:rPr>
                        <a:t>xx</a:t>
                      </a:r>
                      <a:endParaRPr sz="140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810"/>
                        </a:lnSpc>
                      </a:pPr>
                      <a:r>
                        <a:rPr sz="1400" spc="-330" dirty="0">
                          <a:latin typeface="Andalus" pitchFamily="18" charset="-78"/>
                          <a:cs typeface="Andalus" pitchFamily="18" charset="-78"/>
                        </a:rPr>
                        <a:t>xx</a:t>
                      </a:r>
                      <a:endParaRPr sz="140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810"/>
                        </a:lnSpc>
                      </a:pPr>
                      <a:r>
                        <a:rPr sz="1400" spc="-330" dirty="0">
                          <a:latin typeface="Andalus" pitchFamily="18" charset="-78"/>
                          <a:cs typeface="Andalus" pitchFamily="18" charset="-78"/>
                        </a:rPr>
                        <a:t>xx</a:t>
                      </a:r>
                      <a:endParaRPr sz="140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810"/>
                        </a:lnSpc>
                      </a:pPr>
                      <a:r>
                        <a:rPr sz="1400" spc="-330" dirty="0">
                          <a:latin typeface="Andalus" pitchFamily="18" charset="-78"/>
                          <a:cs typeface="Andalus" pitchFamily="18" charset="-78"/>
                        </a:rPr>
                        <a:t>xx</a:t>
                      </a:r>
                      <a:endParaRPr sz="140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2123728" y="332656"/>
            <a:ext cx="4248472" cy="256900"/>
          </a:xfrm>
          <a:prstGeom prst="rect">
            <a:avLst/>
          </a:prstGeom>
        </p:spPr>
        <p:txBody>
          <a:bodyPr vert="horz" wrap="square" lIns="0" tIns="10575" rIns="0" bIns="0" rtlCol="0">
            <a:spAutoFit/>
          </a:bodyPr>
          <a:lstStyle/>
          <a:p>
            <a:pPr marL="11132" algn="ctr">
              <a:spcBef>
                <a:spcPts val="83"/>
              </a:spcBef>
            </a:pPr>
            <a:r>
              <a:rPr sz="1600" b="1" spc="-337" dirty="0">
                <a:latin typeface="Tahoma"/>
                <a:cs typeface="Tahoma"/>
              </a:rPr>
              <a:t>ทะเบียนคุมเงินทดรองราชการ</a:t>
            </a:r>
            <a:endParaRPr sz="1600" b="1" dirty="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4104456"/>
          </a:xfrm>
        </p:spPr>
        <p:txBody>
          <a:bodyPr>
            <a:normAutofit fontScale="90000"/>
          </a:bodyPr>
          <a:lstStyle/>
          <a:p>
            <a:r>
              <a:rPr lang="th-TH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H SarabunIT๙" pitchFamily="34" charset="-34"/>
                <a:cs typeface="TH SarabunIT๙" pitchFamily="34" charset="-34"/>
              </a:rPr>
              <a:t>ระเบียบกระทรวงการคลังว่าด้วยค่าใช้จ่ายในการฝึกอบรม การจัดงาน และการประชุมระหว่างประเทศ </a:t>
            </a:r>
            <a:br>
              <a:rPr lang="th-TH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H SarabunIT๙" pitchFamily="34" charset="-34"/>
                <a:cs typeface="TH SarabunIT๙" pitchFamily="34" charset="-34"/>
              </a:rPr>
            </a:br>
            <a:r>
              <a:rPr lang="th-TH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H SarabunIT๙" pitchFamily="34" charset="-34"/>
                <a:cs typeface="TH SarabunIT๙" pitchFamily="34" charset="-34"/>
              </a:rPr>
              <a:t>พ.ศ. 2549 </a:t>
            </a:r>
            <a:br>
              <a:rPr lang="th-TH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H SarabunIT๙" pitchFamily="34" charset="-34"/>
                <a:cs typeface="TH SarabunIT๙" pitchFamily="34" charset="-34"/>
              </a:rPr>
            </a:br>
            <a:r>
              <a:rPr lang="th-TH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H SarabunIT๙" pitchFamily="34" charset="-34"/>
                <a:cs typeface="TH SarabunIT๙" pitchFamily="34" charset="-34"/>
              </a:rPr>
              <a:t>(แก้ไขเพิ่มเติมถึงฉบับที่ 3 พ.ศ. 2555) </a:t>
            </a:r>
            <a:br>
              <a:rPr lang="th-TH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H SarabunIT๙" pitchFamily="34" charset="-34"/>
                <a:cs typeface="TH SarabunIT๙" pitchFamily="34" charset="-34"/>
              </a:rPr>
            </a:br>
            <a:r>
              <a:rPr lang="th-TH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H SarabunIT๙" pitchFamily="34" charset="-34"/>
                <a:cs typeface="TH SarabunIT๙" pitchFamily="34" charset="-34"/>
              </a:rPr>
              <a:t>     </a:t>
            </a:r>
            <a:r>
              <a:rPr lang="th-TH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H SarabunIT๙" pitchFamily="34" charset="-34"/>
                <a:cs typeface="TH SarabunIT๙" pitchFamily="34" charset="-34"/>
                <a:sym typeface="Wingdings 2"/>
              </a:rPr>
              <a:t/>
            </a:r>
            <a:br>
              <a:rPr lang="th-TH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H SarabunIT๙" pitchFamily="34" charset="-34"/>
                <a:cs typeface="TH SarabunIT๙" pitchFamily="34" charset="-34"/>
                <a:sym typeface="Wingdings 2"/>
              </a:rPr>
            </a:br>
            <a:endParaRPr lang="th-TH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908720"/>
            <a:ext cx="807524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หลักฐานในการเบิกค่าเช่าที่พัก ในการเดินทางไปราชการเพื่อเข้าร่วมประชุมเชิงปฏิบัติการ การฝึกอบรม การเข้าร่วมกิจกรรม ฯลฯ ซึ่งร้องขอให้เบิกจ่ายจากส่วนราชการต้นสังกัดและส่วนราชการต้นสังกัดตกลงยินยอม</a:t>
            </a:r>
          </a:p>
          <a:p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เบิกค่าเช่าที่พักเหมาจ่าย			                    </a:t>
            </a:r>
            <a:r>
              <a:rPr lang="th-TH" dirty="0" smtClean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  <a:sym typeface="Wingdings 2"/>
              </a:rPr>
              <a:t></a:t>
            </a:r>
            <a:endParaRPr lang="th-TH" dirty="0" smtClean="0">
              <a:solidFill>
                <a:srgbClr val="FF0000"/>
              </a:solidFill>
              <a:latin typeface="TH SarabunIT๙" pitchFamily="34" charset="-34"/>
              <a:cs typeface="TH SarabunIT๙" pitchFamily="34" charset="-34"/>
            </a:endParaRPr>
          </a:p>
          <a:p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เบิกค่าเช่าที่พักตามที่จ่ายจริง โดยใช้ใบเสร็จรับเงิน                </a:t>
            </a:r>
            <a:r>
              <a:rPr lang="th-TH" b="1" dirty="0" smtClean="0">
                <a:solidFill>
                  <a:srgbClr val="00B050"/>
                </a:solidFill>
                <a:latin typeface="TH SarabunIT๙" pitchFamily="34" charset="-34"/>
                <a:cs typeface="TH SarabunIT๙" pitchFamily="34" charset="-34"/>
                <a:sym typeface="Wingdings 2"/>
              </a:rPr>
              <a:t>   </a:t>
            </a:r>
          </a:p>
          <a:p>
            <a:pPr>
              <a:buNone/>
            </a:pPr>
            <a:endParaRPr lang="th-TH" dirty="0" smtClean="0">
              <a:latin typeface="TH SarabunIT๙" pitchFamily="34" charset="-34"/>
              <a:cs typeface="TH SarabunIT๙" pitchFamily="34" charset="-34"/>
              <a:sym typeface="Wingdings 2"/>
            </a:endParaRPr>
          </a:p>
          <a:p>
            <a:pPr>
              <a:buNone/>
            </a:pPr>
            <a:r>
              <a:rPr lang="th-TH" dirty="0" smtClean="0">
                <a:latin typeface="TH SarabunIT๙" pitchFamily="34" charset="-34"/>
                <a:cs typeface="TH SarabunIT๙" pitchFamily="34" charset="-34"/>
                <a:sym typeface="Wingdings 2"/>
              </a:rPr>
              <a:t>*** </a:t>
            </a: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ระเบียบกระทรวงการคลังว่าด้วยค่าใช้จ่ายในการฝึกอบรม การจัดงาน และการประชุมระหว่างประเทศ. พ.ศ. 2549 (แก้ไขเพิ่มเติมถึงฉบับที่3 พ.ศ. 2555) </a:t>
            </a:r>
          </a:p>
          <a:p>
            <a:pPr>
              <a:buNone/>
            </a:pPr>
            <a:r>
              <a:rPr lang="th-TH" dirty="0"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    ข้อ 18</a:t>
            </a:r>
            <a:endParaRPr lang="th-TH" b="1" dirty="0" smtClean="0">
              <a:solidFill>
                <a:srgbClr val="00B050"/>
              </a:solidFill>
              <a:latin typeface="TH SarabunIT๙" pitchFamily="34" charset="-34"/>
              <a:cs typeface="TH SarabunIT๙" pitchFamily="34" charset="-34"/>
              <a:sym typeface="Wingdings 2"/>
            </a:endParaRPr>
          </a:p>
          <a:p>
            <a:pPr>
              <a:buNone/>
            </a:pPr>
            <a:endParaRPr lang="th-TH" b="1" dirty="0">
              <a:solidFill>
                <a:srgbClr val="00B050"/>
              </a:solidFill>
              <a:latin typeface="TH SarabunIT๙" pitchFamily="34" charset="-34"/>
              <a:cs typeface="TH SarabunIT๙" pitchFamily="34" charset="-34"/>
              <a:sym typeface="Wingdings 2"/>
            </a:endParaRPr>
          </a:p>
          <a:p>
            <a:pPr>
              <a:buNone/>
            </a:pPr>
            <a:endParaRPr lang="th-TH" b="1" dirty="0" smtClean="0">
              <a:latin typeface="TH SarabunIT๙" pitchFamily="34" charset="-34"/>
              <a:cs typeface="TH SarabunIT๙" pitchFamily="34" charset="-34"/>
              <a:sym typeface="Wingdings 2"/>
            </a:endParaRPr>
          </a:p>
        </p:txBody>
      </p:sp>
      <p:pic>
        <p:nvPicPr>
          <p:cNvPr id="4" name="Picture 2" descr="D:\ออย\1. ผอ.สั่ง\KM 15.3.67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1988840"/>
            <a:ext cx="1152128" cy="1084355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548680"/>
            <a:ext cx="8075240" cy="4525963"/>
          </a:xfrm>
        </p:spPr>
        <p:txBody>
          <a:bodyPr>
            <a:normAutofit/>
          </a:bodyPr>
          <a:lstStyle/>
          <a:p>
            <a:pPr marL="514350" indent="-514350">
              <a:buAutoNum type="arabicPeriod" startAt="2"/>
            </a:pP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การเบิกค่าเบี้ยเลี้ยงในการเดินทางไปราชการเพื่อเข้าร่วมประชุมเชิงปฏิบัติการ การฝึกอบรม การเข้าร่วมกิจกรรม ฯลฯ โดยผู้จัดมีการจัดอาหารให้จำนวน 2 มื้อ</a:t>
            </a:r>
          </a:p>
          <a:p>
            <a:pPr marL="514350" indent="-514350">
              <a:buNone/>
            </a:pPr>
            <a:endParaRPr lang="th-TH" dirty="0" smtClean="0">
              <a:latin typeface="TH SarabunIT๙" pitchFamily="34" charset="-34"/>
              <a:cs typeface="TH SarabunIT๙" pitchFamily="34" charset="-34"/>
            </a:endParaRPr>
          </a:p>
          <a:p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เบิกเบี้ยเลี้ยงเต็มจำนวน			                            </a:t>
            </a:r>
            <a:r>
              <a:rPr lang="th-TH" dirty="0" smtClean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  <a:sym typeface="Wingdings 2"/>
              </a:rPr>
              <a:t></a:t>
            </a:r>
            <a:endParaRPr lang="th-TH" dirty="0" smtClean="0">
              <a:solidFill>
                <a:srgbClr val="FF0000"/>
              </a:solidFill>
              <a:latin typeface="TH SarabunIT๙" pitchFamily="34" charset="-34"/>
              <a:cs typeface="TH SarabunIT๙" pitchFamily="34" charset="-34"/>
            </a:endParaRPr>
          </a:p>
          <a:p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เบิกค่าเบี้ยเลี้ยง โดยหักมื้ออาหารที่ผู้จัดจัดอาหารให้จำนวน 2 มื้อ     </a:t>
            </a:r>
            <a:r>
              <a:rPr lang="th-TH" b="1" dirty="0" smtClean="0">
                <a:solidFill>
                  <a:srgbClr val="00B050"/>
                </a:solidFill>
                <a:latin typeface="TH SarabunIT๙" pitchFamily="34" charset="-34"/>
                <a:cs typeface="TH SarabunIT๙" pitchFamily="34" charset="-34"/>
                <a:sym typeface="Wingdings 2"/>
              </a:rPr>
              <a:t>   </a:t>
            </a:r>
          </a:p>
          <a:p>
            <a:pPr>
              <a:buNone/>
            </a:pPr>
            <a:endParaRPr lang="th-TH" dirty="0" smtClean="0">
              <a:latin typeface="TH SarabunIT๙" pitchFamily="34" charset="-34"/>
              <a:cs typeface="TH SarabunIT๙" pitchFamily="34" charset="-34"/>
              <a:sym typeface="Wingdings 2"/>
            </a:endParaRPr>
          </a:p>
          <a:p>
            <a:pPr>
              <a:buNone/>
            </a:pPr>
            <a:r>
              <a:rPr lang="th-TH" dirty="0" smtClean="0">
                <a:latin typeface="TH SarabunIT๙" pitchFamily="34" charset="-34"/>
                <a:cs typeface="TH SarabunIT๙" pitchFamily="34" charset="-34"/>
                <a:sym typeface="Wingdings 2"/>
              </a:rPr>
              <a:t>*** </a:t>
            </a: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ระเบียบกระทรวงการคลังว่าด้วยค่าใช้จ่ายในการฝึกอบรม การจัดงาน และการประชุมระหว่างประเทศ พ.ศ. 2549. (แก้ไขเพิ่มเติมถึงฉบับที่3 พ.ศ. 2555) </a:t>
            </a:r>
          </a:p>
          <a:p>
            <a:pPr>
              <a:buNone/>
            </a:pPr>
            <a:r>
              <a:rPr lang="th-TH" dirty="0"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    ข้อ 18</a:t>
            </a:r>
            <a:endParaRPr lang="th-TH" b="1" dirty="0" smtClean="0">
              <a:solidFill>
                <a:srgbClr val="00B050"/>
              </a:solidFill>
              <a:latin typeface="TH SarabunIT๙" pitchFamily="34" charset="-34"/>
              <a:cs typeface="TH SarabunIT๙" pitchFamily="34" charset="-34"/>
              <a:sym typeface="Wingdings 2"/>
            </a:endParaRPr>
          </a:p>
          <a:p>
            <a:pPr>
              <a:buNone/>
            </a:pPr>
            <a:endParaRPr lang="th-TH" b="1" dirty="0">
              <a:solidFill>
                <a:srgbClr val="00B050"/>
              </a:solidFill>
              <a:latin typeface="TH SarabunIT๙" pitchFamily="34" charset="-34"/>
              <a:cs typeface="TH SarabunIT๙" pitchFamily="34" charset="-34"/>
              <a:sym typeface="Wingdings 2"/>
            </a:endParaRPr>
          </a:p>
          <a:p>
            <a:pPr>
              <a:buNone/>
            </a:pPr>
            <a:endParaRPr lang="th-TH" b="1" dirty="0" smtClean="0">
              <a:latin typeface="TH SarabunIT๙" pitchFamily="34" charset="-34"/>
              <a:cs typeface="TH SarabunIT๙" pitchFamily="34" charset="-34"/>
              <a:sym typeface="Wingdings 2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620688"/>
            <a:ext cx="5832648" cy="1143000"/>
          </a:xfrm>
        </p:spPr>
        <p:txBody>
          <a:bodyPr>
            <a:normAutofit fontScale="90000"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r>
              <a:rPr lang="th-TH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การนับเบี้ยเลี้ยงกรณีเดินทางไปราชการ</a:t>
            </a:r>
            <a:br>
              <a:rPr lang="th-TH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เพื่อเข้าร่วมประชุมเชิงปฏิบัติการ</a:t>
            </a:r>
            <a:endParaRPr lang="th-TH" b="1" dirty="0">
              <a:ln/>
              <a:solidFill>
                <a:schemeClr val="accent5">
                  <a:tint val="50000"/>
                  <a:satMod val="180000"/>
                </a:schemeClr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2060848"/>
            <a:ext cx="8363272" cy="41764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1. ตัวอย่าง </a:t>
            </a: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นาย ก นักวิชาการแรงงานปฏิบัติการ สำนักงานแรงงานจังหวัด ได้รับอนุมัติให้เดินทางไปราชการเพื่อเข้าร่วมประชุมเชิงปฏิบัติการ สำนักงานปลัดประทรวงแรงงาน ในวันที่ 12 – 14 มีนาคม 2567 โดยผู้จัดประชุมเชิงปฏิบัติการฯ รับผิดชอบค่าอาหาร และอาหารว่างเครื่องดื่ม ระหว่างการประชุมเชิงปฏิบัติการ ตามกำหนดการวันที่ 13 – 14 มีนาคม 2567 (ผู้จัดฯ จัดอาหารให้วันที่ 13 จำนวน 2 มื้อ มื้อเที่ยงและมื้อเย็น และวันที่ 14 จำนวน 2 มื้อ มื้อเช้าและมื้อเที่ยง) โดยนาย ก ได้ออกเดินทางจากที่พัก วันที่ 12 มีนาคม 2567 เวลา 13.00 น. กลับถึงที่พัก วันที่ 14 มีนาคม 2567 เวลา 21.00 น. </a:t>
            </a:r>
          </a:p>
          <a:p>
            <a:endParaRPr lang="th-TH" dirty="0">
              <a:latin typeface="TH SarabunIT๙" pitchFamily="34" charset="-34"/>
              <a:cs typeface="TH SarabunIT๙" pitchFamily="34" charset="-34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23528" y="3140968"/>
            <a:ext cx="8568952" cy="3312368"/>
          </a:xfrm>
        </p:spPr>
        <p:txBody>
          <a:bodyPr>
            <a:normAutofit fontScale="90000"/>
          </a:bodyPr>
          <a:lstStyle/>
          <a:p>
            <a:pPr algn="l"/>
            <a:r>
              <a:rPr lang="th-TH" sz="3600" dirty="0" smtClean="0">
                <a:latin typeface="TH SarabunIT๙" pitchFamily="34" charset="-34"/>
                <a:cs typeface="TH SarabunIT๙" pitchFamily="34" charset="-34"/>
              </a:rPr>
              <a:t>12 มี.ค. 67           13 มี.ค. 67            14 มี.ค. 64          14 มี.ค. 67</a:t>
            </a:r>
            <a:br>
              <a:rPr lang="th-TH" sz="3600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3600" dirty="0" smtClean="0">
                <a:latin typeface="TH SarabunIT๙" pitchFamily="34" charset="-34"/>
                <a:cs typeface="TH SarabunIT๙" pitchFamily="34" charset="-34"/>
              </a:rPr>
              <a:t>  13.00 น. 	       13.00 น.	              13.00 น.	        21.00 น.</a:t>
            </a:r>
            <a:br>
              <a:rPr lang="th-TH" sz="3600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3600" dirty="0" smtClean="0">
                <a:latin typeface="TH SarabunIT๙" pitchFamily="34" charset="-34"/>
                <a:cs typeface="TH SarabunIT๙" pitchFamily="34" charset="-34"/>
              </a:rPr>
              <a:t/>
            </a:r>
            <a:br>
              <a:rPr lang="th-TH" sz="3600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3100" dirty="0" smtClean="0">
                <a:latin typeface="TH SarabunIT๙" pitchFamily="34" charset="-34"/>
                <a:cs typeface="TH SarabunIT๙" pitchFamily="34" charset="-34"/>
              </a:rPr>
              <a:t>              </a:t>
            </a:r>
            <a:r>
              <a:rPr lang="th-TH" sz="2700" dirty="0" smtClean="0">
                <a:latin typeface="TH SarabunIT๙" pitchFamily="34" charset="-34"/>
                <a:cs typeface="TH SarabunIT๙" pitchFamily="34" charset="-34"/>
              </a:rPr>
              <a:t>24 ชม. </a:t>
            </a:r>
            <a:r>
              <a:rPr lang="en-US" sz="2700" dirty="0" smtClean="0">
                <a:latin typeface="TH SarabunIT๙" pitchFamily="34" charset="-34"/>
                <a:cs typeface="TH SarabunIT๙" pitchFamily="34" charset="-34"/>
              </a:rPr>
              <a:t>= 1 </a:t>
            </a:r>
            <a:r>
              <a:rPr lang="th-TH" sz="2700" dirty="0" smtClean="0">
                <a:latin typeface="TH SarabunIT๙" pitchFamily="34" charset="-34"/>
                <a:cs typeface="TH SarabunIT๙" pitchFamily="34" charset="-34"/>
              </a:rPr>
              <a:t>วัน                24 ชม. </a:t>
            </a:r>
            <a:r>
              <a:rPr lang="en-US" sz="2700" dirty="0" smtClean="0">
                <a:latin typeface="TH SarabunIT๙" pitchFamily="34" charset="-34"/>
                <a:cs typeface="TH SarabunIT๙" pitchFamily="34" charset="-34"/>
              </a:rPr>
              <a:t>= 1 </a:t>
            </a:r>
            <a:r>
              <a:rPr lang="th-TH" sz="2700" dirty="0" smtClean="0">
                <a:latin typeface="TH SarabunIT๙" pitchFamily="34" charset="-34"/>
                <a:cs typeface="TH SarabunIT๙" pitchFamily="34" charset="-34"/>
              </a:rPr>
              <a:t>วัน                8 ชม. นับชม.ได้ไม่เกิน 12 ชม. </a:t>
            </a:r>
            <a:br>
              <a:rPr lang="th-TH" sz="2700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2700" dirty="0" smtClean="0">
                <a:latin typeface="TH SarabunIT๙" pitchFamily="34" charset="-34"/>
                <a:cs typeface="TH SarabunIT๙" pitchFamily="34" charset="-34"/>
              </a:rPr>
              <a:t>                                                                                         ไม่สามารถเบิกค่าเบี้ยเลี้ยงได้</a:t>
            </a:r>
            <a:br>
              <a:rPr lang="th-TH" sz="2700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2700" dirty="0" smtClean="0">
                <a:latin typeface="TH SarabunIT๙" pitchFamily="34" charset="-34"/>
                <a:cs typeface="TH SarabunIT๙" pitchFamily="34" charset="-34"/>
              </a:rPr>
              <a:t>**** รวมคำนวณเบี้ยเลี้ยงได้เท่ากับ 2 วัน เป็นเงิน 480 บาท หักค่าเบี้ยเลี้ยงกรณีผู้จัดฯ จัดให้จำนวน </a:t>
            </a:r>
            <a:br>
              <a:rPr lang="th-TH" sz="2700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2700" dirty="0" smtClean="0">
                <a:latin typeface="TH SarabunIT๙" pitchFamily="34" charset="-34"/>
                <a:cs typeface="TH SarabunIT๙" pitchFamily="34" charset="-34"/>
              </a:rPr>
              <a:t>4 มื้อ รวม 320 บาท สรุปมีสิทธิเบิกค่าเบี้ยเลี้ยงได้จำนวน 160 บาท</a:t>
            </a:r>
            <a:endParaRPr lang="th-TH" sz="2700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type="subTitle" idx="1"/>
          </p:nvPr>
        </p:nvSpPr>
        <p:spPr>
          <a:xfrm>
            <a:off x="827584" y="692696"/>
            <a:ext cx="7416824" cy="3024336"/>
          </a:xfrm>
        </p:spPr>
        <p:txBody>
          <a:bodyPr>
            <a:normAutofit fontScale="92500"/>
          </a:bodyPr>
          <a:lstStyle/>
          <a:p>
            <a:pPr algn="thaiDist"/>
            <a:r>
              <a:rPr lang="th-TH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การคำนวณค่าเบี้ยเลี้ยง นาย ก โดยการนับระยะเวลาเพื่อคำนวณเบี้ยเลี้ยง จากวันที่ 12 มี.ค. 67 เวลา 13.00 น ถึงวันที่ 14 มี.ค. 67 เวลา 21.00 น. จำนวน 2 วัน 8 ชั่วโมง การคำนวณค่าเบี้ยเลี้ยงจำนวน 2 วัน เป็นเงิน 480 บาท หักค่าเบี้ยเลี้ยงจำนวน  4 มื้อ ๆ ละ 80 บาท เป็นเงิน 320 บาท  สรุปนาย ก มีสิทธิเบิกค่าเบี้ยเลี้ยงเป็นเงิน 160 บาท</a:t>
            </a:r>
            <a:endParaRPr lang="en-US" dirty="0" smtClean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 </a:t>
            </a:r>
          </a:p>
          <a:p>
            <a:endParaRPr lang="th-TH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259632" y="4869160"/>
            <a:ext cx="691276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652120" y="4293096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172400" y="4293096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203848" y="4293096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259632" y="4293096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690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9927" y="2276872"/>
            <a:ext cx="8363272" cy="4176464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th-TH" sz="4000" b="1" dirty="0" smtClean="0">
                <a:latin typeface="TH SarabunIT๙" pitchFamily="34" charset="-34"/>
                <a:cs typeface="TH SarabunIT๙" pitchFamily="34" charset="-34"/>
              </a:rPr>
              <a:t>2. ตัวอย่าง </a:t>
            </a:r>
            <a:r>
              <a:rPr lang="th-TH" sz="4000" dirty="0" smtClean="0">
                <a:latin typeface="TH SarabunIT๙" pitchFamily="34" charset="-34"/>
                <a:cs typeface="TH SarabunIT๙" pitchFamily="34" charset="-34"/>
              </a:rPr>
              <a:t>นาย ก นักวิชาการแรงงานปฏิบัติการ สำนักงานแรงงานจังหวัด ได้รับอนุมัติให้เดินทางไปราชการเพื่อเข้าร่วมประชุมเชิงปฏิบัติการ สำนักงานปลัดประทรวงแรงงาน ในวันที่ 12 มีนาคม 2567 โดยผู้จัดประชุมเชิงปฏิบัติการฯ รับผิดชอบค่าอาหาร ระหว่างการประชุมฯ จำนวน 1 มื้อ และอาหารว่างเครื่องดื่ม ระหว่างการประชุมเชิงปฏิบัติการ </a:t>
            </a:r>
          </a:p>
          <a:p>
            <a:r>
              <a:rPr lang="th-TH" sz="4000" dirty="0" smtClean="0">
                <a:latin typeface="TH SarabunIT๙" pitchFamily="34" charset="-34"/>
                <a:cs typeface="TH SarabunIT๙" pitchFamily="34" charset="-34"/>
              </a:rPr>
              <a:t>คำถามที่ 1 นาย ก ได้ออกเดินทางจากที่พัก วันที่ 12 มีนาคม 2567 เวลา 7.00 น. กลับถึงที่พัก เวลา 18.00 น. นาย ก เบิกค่าเบี้ยเลี้ยงได้เท่าไร</a:t>
            </a:r>
          </a:p>
          <a:p>
            <a:endParaRPr lang="th-TH" sz="4000" dirty="0">
              <a:latin typeface="TH SarabunIT๙" pitchFamily="34" charset="-34"/>
              <a:cs typeface="TH SarabunIT๙" pitchFamily="34" charset="-34"/>
            </a:endParaRPr>
          </a:p>
          <a:p>
            <a:r>
              <a:rPr lang="th-TH" sz="4000" dirty="0" smtClean="0"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4000" u="sng" dirty="0" smtClean="0">
                <a:latin typeface="TH SarabunIT๙" pitchFamily="34" charset="-34"/>
                <a:cs typeface="TH SarabunIT๙" pitchFamily="34" charset="-34"/>
              </a:rPr>
              <a:t>ตอบ</a:t>
            </a:r>
            <a:r>
              <a:rPr lang="th-TH" sz="4000" dirty="0" smtClean="0">
                <a:latin typeface="TH SarabunIT๙" pitchFamily="34" charset="-34"/>
                <a:cs typeface="TH SarabunIT๙" pitchFamily="34" charset="-34"/>
              </a:rPr>
              <a:t> ไม่สามารถเบิกค่าเบี้ยเลี้ยงได้ เนื่องจากระเบียบ ฯ ข้อ 18  (2) กำหนดค่าเบี้ยเลี้ยงเดินทาง ให้คำนวณเวลาเพื่อเบิกจ่ายเบี้ยเลี้ยงเดินทางโดยให้นับตั้งแต่เวลา ที่เดินทางออกจากสถานที่อยู่หรือสถานที่ปฏิบัติราชการตามปกติ จนกลับถึงสถานที่อยู่หรือสถานที่ ปฏิบัติราชการตามปกติ แล้วแต่กรณีโดยให้นับยี่สิบสี่ชั่วโมงเป็นหนึ่งวัน </a:t>
            </a:r>
            <a:r>
              <a:rPr lang="th-TH" sz="4000" dirty="0" smtClean="0">
                <a:latin typeface="TH SarabunIT๙" pitchFamily="34" charset="-34"/>
                <a:cs typeface="TH SarabunIT๙" pitchFamily="34" charset="-34"/>
              </a:rPr>
              <a:t>ถ้า</a:t>
            </a:r>
            <a:r>
              <a:rPr lang="th-TH" sz="4000" dirty="0" smtClean="0">
                <a:latin typeface="TH SarabunIT๙" pitchFamily="34" charset="-34"/>
                <a:cs typeface="TH SarabunIT๙" pitchFamily="34" charset="-34"/>
              </a:rPr>
              <a:t>ไม่ถึงยี่สิบสี่ชั่วโมงหรือเกิน ยี่สิบสี่ชั่วโมงและส่วนที่ไม่ถึงยี่สิบสี่ชั่วโมงหรือเกินยี่สิบสี่ชั่วโมงนั้นเกินกว่าสิบสอง</a:t>
            </a:r>
            <a:r>
              <a:rPr lang="th-TH" sz="4000" dirty="0" smtClean="0">
                <a:latin typeface="TH SarabunIT๙" pitchFamily="34" charset="-34"/>
                <a:cs typeface="TH SarabunIT๙" pitchFamily="34" charset="-34"/>
              </a:rPr>
              <a:t>ชั่วโมง ให้</a:t>
            </a:r>
            <a:r>
              <a:rPr lang="th-TH" sz="4000" dirty="0" smtClean="0">
                <a:latin typeface="TH SarabunIT๙" pitchFamily="34" charset="-34"/>
                <a:cs typeface="TH SarabunIT๙" pitchFamily="34" charset="-34"/>
              </a:rPr>
              <a:t>ถือเป็นหนึ่งวัน แล้วนำจำนวนวันทั้งหมดมาคูณกับอัตราเบี้ยเลี้ยงเดินทาง ในกรณีที่ผู้จัดการฝึกอบรมจัดอาหารบางมื้อ </a:t>
            </a:r>
          </a:p>
          <a:p>
            <a:pPr>
              <a:buNone/>
            </a:pPr>
            <a:r>
              <a:rPr lang="th-TH" sz="4000" dirty="0" smtClean="0">
                <a:latin typeface="TH SarabunIT๙" pitchFamily="34" charset="-34"/>
                <a:cs typeface="TH SarabunIT๙" pitchFamily="34" charset="-34"/>
              </a:rPr>
              <a:t>       ในระหว่างการฝึกอบรม ให้หักเบี้ยเลี้ยงเดินทางที่คำนวณได้ในอัตรามื้อละ ๑ ใน ๓ ของอัตราเบี้ยเลี้ยง เดินทางต่อ</a:t>
            </a:r>
            <a:r>
              <a:rPr lang="th-TH" sz="4000" dirty="0" smtClean="0">
                <a:latin typeface="TH SarabunIT๙" pitchFamily="34" charset="-34"/>
                <a:cs typeface="TH SarabunIT๙" pitchFamily="34" charset="-34"/>
              </a:rPr>
              <a:t>วัน (ตามโจทย์นับได้ 11 ชั่วโมง)</a:t>
            </a:r>
            <a:endParaRPr lang="th-TH" sz="4000" dirty="0" smtClean="0">
              <a:latin typeface="TH SarabunIT๙" pitchFamily="34" charset="-34"/>
              <a:cs typeface="TH SarabunIT๙" pitchFamily="34" charset="-34"/>
            </a:endParaRPr>
          </a:p>
          <a:p>
            <a:pPr>
              <a:buNone/>
            </a:pPr>
            <a:endParaRPr lang="th-TH" sz="4000" dirty="0" smtClean="0">
              <a:latin typeface="TH SarabunIT๙" pitchFamily="34" charset="-34"/>
              <a:cs typeface="TH SarabunIT๙" pitchFamily="34" charset="-34"/>
            </a:endParaRPr>
          </a:p>
          <a:p>
            <a:pPr>
              <a:buNone/>
            </a:pPr>
            <a:endParaRPr lang="th-TH" sz="4000" dirty="0" smtClean="0">
              <a:latin typeface="TH SarabunIT๙" pitchFamily="34" charset="-34"/>
              <a:cs typeface="TH SarabunIT๙" pitchFamily="34" charset="-34"/>
            </a:endParaRPr>
          </a:p>
          <a:p>
            <a:pPr>
              <a:buNone/>
            </a:pPr>
            <a:endParaRPr lang="th-TH" sz="4000" dirty="0" smtClean="0">
              <a:latin typeface="TH SarabunIT๙" pitchFamily="34" charset="-34"/>
              <a:cs typeface="TH SarabunIT๙" pitchFamily="34" charset="-34"/>
            </a:endParaRPr>
          </a:p>
          <a:p>
            <a:r>
              <a:rPr lang="th-TH" sz="4000" dirty="0" smtClean="0">
                <a:latin typeface="TH SarabunIT๙" pitchFamily="34" charset="-34"/>
                <a:cs typeface="TH SarabunIT๙" pitchFamily="34" charset="-34"/>
              </a:rPr>
              <a:t>คำถามที่ 2 หากนาย ก ได้ออกเดินทางจากที่พัก วันที่ 12 มีนาคม 2567 เวลา 7.00 น. กลับถึงที่พัก เวลา 21.00 น. นาย ก เบิกค่าเบี้ยเลี้ยงได้เท่าไร </a:t>
            </a:r>
            <a:r>
              <a:rPr lang="th-TH" sz="4000" u="sng" dirty="0" smtClean="0">
                <a:latin typeface="TH SarabunIT๙" pitchFamily="34" charset="-34"/>
                <a:cs typeface="TH SarabunIT๙" pitchFamily="34" charset="-34"/>
              </a:rPr>
              <a:t>ตอบ</a:t>
            </a:r>
            <a:r>
              <a:rPr lang="th-TH" sz="4000" dirty="0" smtClean="0">
                <a:latin typeface="TH SarabunIT๙" pitchFamily="34" charset="-34"/>
                <a:cs typeface="TH SarabunIT๙" pitchFamily="34" charset="-34"/>
              </a:rPr>
              <a:t> คำนวณค่าเบี้ยเลี้ยง 1 วัน หักค่าเบี้ยเลี้ยงกรณีผู้จัดฯจัดอาหารให้ จำนวน 1 </a:t>
            </a:r>
            <a:r>
              <a:rPr lang="th-TH" sz="4000" dirty="0" smtClean="0">
                <a:latin typeface="TH SarabunIT๙" pitchFamily="34" charset="-34"/>
                <a:cs typeface="TH SarabunIT๙" pitchFamily="34" charset="-34"/>
              </a:rPr>
              <a:t>มื้อ (นับชั่วโมงได้ 13 ชั่วโมง ดังนั้นได้รับเบี้ยเลี้ยง 240 บาท หักค่าอาหารจำนวน 1 มื้อ 80 บาท รวมได้รับค่าเบี้ยเลี้ยงจำนวน 160 บาท)</a:t>
            </a:r>
            <a:endParaRPr lang="th-TH" sz="4000" dirty="0" smtClean="0">
              <a:latin typeface="TH SarabunIT๙" pitchFamily="34" charset="-34"/>
              <a:cs typeface="TH SarabunIT๙" pitchFamily="34" charset="-34"/>
            </a:endParaRPr>
          </a:p>
          <a:p>
            <a:endParaRPr lang="th-TH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6480720" cy="1143000"/>
          </a:xfrm>
        </p:spPr>
        <p:txBody>
          <a:bodyPr>
            <a:normAutofit fontScale="90000"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r>
              <a:rPr lang="th-TH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การนับเบี้ยเลี้ยงกรณีเดินทางไปราชการ</a:t>
            </a:r>
            <a:br>
              <a:rPr lang="th-TH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เพื่อเข้าร่วมประชุมเชิงปฏิบัติการ</a:t>
            </a:r>
            <a:endParaRPr lang="th-TH" b="1" dirty="0">
              <a:ln/>
              <a:solidFill>
                <a:schemeClr val="accent5">
                  <a:tint val="50000"/>
                  <a:satMod val="180000"/>
                </a:schemeClr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1026" name="Picture 2" descr="D:\ออย\1. ผอ.สั่ง\KM 15.3.67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404664"/>
            <a:ext cx="1600919" cy="160091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76672"/>
            <a:ext cx="8003232" cy="5649491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th-TH" sz="4400" b="1" dirty="0" smtClean="0">
                <a:latin typeface="TH SarabunIT๙" pitchFamily="34" charset="-34"/>
                <a:cs typeface="TH SarabunIT๙" pitchFamily="34" charset="-34"/>
              </a:rPr>
              <a:t>คำถาม</a:t>
            </a:r>
          </a:p>
          <a:p>
            <a:r>
              <a:rPr lang="th-TH" sz="4400" dirty="0" smtClean="0">
                <a:latin typeface="TH SarabunIT๙" pitchFamily="34" charset="-34"/>
                <a:cs typeface="TH SarabunIT๙" pitchFamily="34" charset="-34"/>
              </a:rPr>
              <a:t>1. การยืมเงินรายการค่าตอบแทนใช้สอยและวัสดุ มีข้อยกเว้นอะไรเกี่ยวกับการยืมเงินเพื่อนำเงินไปจ่ายค่าวัสดุ</a:t>
            </a:r>
          </a:p>
          <a:p>
            <a:pPr>
              <a:buNone/>
            </a:pPr>
            <a:endParaRPr lang="en-US" sz="4400" dirty="0" smtClean="0">
              <a:latin typeface="TH SarabunIT๙" pitchFamily="34" charset="-34"/>
              <a:cs typeface="TH SarabunIT๙" pitchFamily="34" charset="-34"/>
            </a:endParaRPr>
          </a:p>
          <a:p>
            <a:r>
              <a:rPr lang="th-TH" sz="4400" dirty="0" smtClean="0">
                <a:latin typeface="TH SarabunIT๙" pitchFamily="34" charset="-34"/>
                <a:cs typeface="TH SarabunIT๙" pitchFamily="34" charset="-34"/>
              </a:rPr>
              <a:t>2. การแต่งตั้งกรรมการเก็บรักษาเงินต้องแต่งตั้งใคร และจำนวนกี่คน</a:t>
            </a:r>
          </a:p>
          <a:p>
            <a:endParaRPr lang="en-US" sz="4400" dirty="0" smtClean="0">
              <a:latin typeface="TH SarabunIT๙" pitchFamily="34" charset="-34"/>
              <a:cs typeface="TH SarabunIT๙" pitchFamily="34" charset="-34"/>
            </a:endParaRPr>
          </a:p>
          <a:p>
            <a:r>
              <a:rPr lang="th-TH" sz="4400" dirty="0" smtClean="0">
                <a:latin typeface="TH SarabunIT๙" pitchFamily="34" charset="-34"/>
                <a:cs typeface="TH SarabunIT๙" pitchFamily="34" charset="-34"/>
              </a:rPr>
              <a:t>3. กรณีเดินทางไปราชการอื่น (ที่ไม่ใช่ไปราชการประจำ) รวมทั้งการเดินทางไปราชการต่างประเทศชั่วคราว </a:t>
            </a:r>
          </a:p>
          <a:p>
            <a:pPr>
              <a:buNone/>
            </a:pPr>
            <a:r>
              <a:rPr lang="th-TH" sz="4400" dirty="0" smtClean="0">
                <a:latin typeface="TH SarabunIT๙" pitchFamily="34" charset="-34"/>
                <a:cs typeface="TH SarabunIT๙" pitchFamily="34" charset="-34"/>
              </a:rPr>
              <a:t>          ผู้ยืมเงินต้องส่งหลักฐานการยืมและเงินเหลือจ่ายที่ยืมไป (ถ้ามี) ภายในระยะเวลากี่วัน</a:t>
            </a:r>
            <a:endParaRPr lang="en-US" sz="4400" dirty="0" smtClean="0">
              <a:latin typeface="TH SarabunIT๙" pitchFamily="34" charset="-34"/>
              <a:cs typeface="TH SarabunIT๙" pitchFamily="34" charset="-34"/>
            </a:endParaRPr>
          </a:p>
          <a:p>
            <a:pPr>
              <a:buNone/>
            </a:pPr>
            <a:r>
              <a:rPr lang="th-TH" sz="4400" dirty="0" smtClean="0">
                <a:latin typeface="TH SarabunIT๙" pitchFamily="34" charset="-34"/>
                <a:cs typeface="TH SarabunIT๙" pitchFamily="34" charset="-34"/>
              </a:rPr>
              <a:t>        </a:t>
            </a:r>
            <a:r>
              <a:rPr lang="th-TH" sz="4400" u="sng" dirty="0" smtClean="0">
                <a:latin typeface="TH SarabunIT๙" pitchFamily="34" charset="-34"/>
                <a:cs typeface="TH SarabunIT๙" pitchFamily="34" charset="-34"/>
              </a:rPr>
              <a:t> </a:t>
            </a:r>
            <a:endParaRPr lang="en-US" sz="4400" dirty="0" smtClean="0">
              <a:latin typeface="TH SarabunIT๙" pitchFamily="34" charset="-34"/>
              <a:cs typeface="TH SarabunIT๙" pitchFamily="34" charset="-34"/>
            </a:endParaRPr>
          </a:p>
          <a:p>
            <a:r>
              <a:rPr lang="th-TH" sz="4400" dirty="0" smtClean="0">
                <a:latin typeface="TH SarabunIT๙" pitchFamily="34" charset="-34"/>
                <a:cs typeface="TH SarabunIT๙" pitchFamily="34" charset="-34"/>
              </a:rPr>
              <a:t>4. กรณียืมเงินไปปฏิบัติราชการอื่นนอกเหนือจากข้อ 3  เช่น จัดประชุม จัดอบรม  ผู้ยืมเงินต้องส่งหลักฐาน    </a:t>
            </a:r>
          </a:p>
          <a:p>
            <a:pPr>
              <a:buNone/>
            </a:pPr>
            <a:r>
              <a:rPr lang="th-TH" sz="4400" dirty="0" smtClean="0">
                <a:latin typeface="TH SarabunIT๙" pitchFamily="34" charset="-34"/>
                <a:cs typeface="TH SarabunIT๙" pitchFamily="34" charset="-34"/>
              </a:rPr>
              <a:t>          การยืมและเงินเหลือจ่ายที่ยืมไป (ถ้ามี) ภายในระยะเวลากี่วัน</a:t>
            </a:r>
          </a:p>
          <a:p>
            <a:pPr>
              <a:buNone/>
            </a:pPr>
            <a:endParaRPr lang="en-US" sz="4400" dirty="0" smtClean="0">
              <a:latin typeface="TH SarabunIT๙" pitchFamily="34" charset="-34"/>
              <a:cs typeface="TH SarabunIT๙" pitchFamily="34" charset="-34"/>
            </a:endParaRPr>
          </a:p>
          <a:p>
            <a:r>
              <a:rPr lang="th-TH" sz="4400" dirty="0" smtClean="0">
                <a:latin typeface="TH SarabunIT๙" pitchFamily="34" charset="-34"/>
                <a:cs typeface="TH SarabunIT๙" pitchFamily="34" charset="-34"/>
              </a:rPr>
              <a:t>5. กรณีกรมบัญชีกลางจ่ายเงินเข้าบัญชีเจ้าหนี้หรือผู้มีสิทธิรับเงินของส่วนราชการโดยตรง เมื่อกรมบัญชีกลาง</a:t>
            </a:r>
          </a:p>
          <a:p>
            <a:pPr>
              <a:buNone/>
            </a:pPr>
            <a:r>
              <a:rPr lang="th-TH" sz="4400" dirty="0" smtClean="0">
                <a:latin typeface="TH SarabunIT๙" pitchFamily="34" charset="-34"/>
                <a:cs typeface="TH SarabunIT๙" pitchFamily="34" charset="-34"/>
              </a:rPr>
              <a:t>          สั่งจ่ายเงินเข้าบัญชีเงินฝากธนาคารของเจ้าหนี้หรือผู้มีสิทธิรับเงินเรียบร้อยแล้ว แต่เจ้าหนี้หรือผู้มีสิทธิรับ</a:t>
            </a:r>
          </a:p>
          <a:p>
            <a:pPr>
              <a:buNone/>
            </a:pPr>
            <a:r>
              <a:rPr lang="th-TH" sz="4400" dirty="0" smtClean="0">
                <a:latin typeface="TH SarabunIT๙" pitchFamily="34" charset="-34"/>
                <a:cs typeface="TH SarabunIT๙" pitchFamily="34" charset="-34"/>
              </a:rPr>
              <a:t>          เงินดังกล่าวไม่ส่งหลักฐานการรับเงินมาให้ส่วนราชการ ส่วนราชการจะมีวิธีการดำเนินการอย่างไร</a:t>
            </a:r>
            <a:endParaRPr lang="en-US" sz="4400" dirty="0" smtClean="0">
              <a:latin typeface="TH SarabunIT๙" pitchFamily="34" charset="-34"/>
              <a:cs typeface="TH SarabunIT๙" pitchFamily="34" charset="-34"/>
            </a:endParaRPr>
          </a:p>
          <a:p>
            <a:pPr algn="ctr">
              <a:buNone/>
            </a:pPr>
            <a:endParaRPr lang="th-TH" sz="4400" b="1" dirty="0">
              <a:latin typeface="TH SarabunIT๙" pitchFamily="34" charset="-34"/>
              <a:cs typeface="TH SarabunIT๙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540939" y="1830307"/>
            <a:ext cx="4038600" cy="452596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คำสั่งแต่งตั้งกรรมการเก็บรักษาเงิน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 useBgFill="1"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52933" y="1830308"/>
            <a:ext cx="4038600" cy="452596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ระเบียบกระทรวงการคลังว่าด้วย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การเบิกเงินจาก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คลัง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การรับเงิน การจ่ายเงิน การเก็บรักษาเงิน และ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การนำเงิน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ส่งคลัง พ.ศ.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๒๕๖๒ ข้อ ๘๖ ให้หัวหน้าส่วนราชการพิจารณาแต่งตั้ง</a:t>
            </a: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ข้าราชการซึ่งดำรงตำแหน่งประเภทวิชาการ ระดับปฏิบัติการ หรือประเภททั่วไป ระดับปฏิบัติงาน หรือเทียบเท่าขึ้นไป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ในส่วนราชการนั้น </a:t>
            </a:r>
            <a:r>
              <a:rPr lang="th-TH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อย่างน้อยสองคน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เป็นกรรมการเก็บรักษาเงินของส่วนราชการนั้น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544" y="260648"/>
            <a:ext cx="820891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th-TH" sz="4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H SarabunPSK" pitchFamily="34" charset="-34"/>
                <a:cs typeface="TH SarabunPSK" pitchFamily="34" charset="-34"/>
              </a:rPr>
              <a:t>เงินสด การเก็บรักษาเงิน </a:t>
            </a:r>
          </a:p>
          <a:p>
            <a:pPr algn="ctr"/>
            <a:r>
              <a:rPr lang="th-TH" sz="4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H SarabunPSK" pitchFamily="34" charset="-34"/>
                <a:cs typeface="TH SarabunPSK" pitchFamily="34" charset="-34"/>
              </a:rPr>
              <a:t>และการปฏิบัติงานในระบบ</a:t>
            </a:r>
            <a:endParaRPr lang="th-TH" sz="48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927373"/>
            <a:ext cx="4038600" cy="4525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th-TH" sz="4400" dirty="0" smtClean="0">
                <a:latin typeface="TH SarabunPSK" pitchFamily="34" charset="-34"/>
                <a:cs typeface="TH SarabunPSK" pitchFamily="34" charset="-34"/>
              </a:rPr>
              <a:t>ใบเสร็จรับเงิน</a:t>
            </a:r>
            <a:endParaRPr lang="th-TH" sz="4400" dirty="0">
              <a:latin typeface="TH SarabunPSK" pitchFamily="34" charset="-34"/>
              <a:cs typeface="TH SarabunPSK" pitchFamily="34" charset="-34"/>
            </a:endParaRPr>
          </a:p>
        </p:txBody>
      </p:sp>
      <p:sp useBgFill="1"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927373"/>
            <a:ext cx="4038600" cy="4525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ระเบียบกระทรวงการคลังว่า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ด้วยการเบิกเงินจากคลัง. การรับเงิน การจ่ายเงิน การเก็บรักษาเงิน และ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การนำเงิน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ส่งคลัง พ.ศ.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๒๕๖๒ ข้อ ๗๕ ใบเสร็จรับเงินเล่มใดส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ำ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หรับรับเงินของปีงบประมาณใด ให้ใช้รับเงินภายใน ปีงบประมาณนั้น เมื่อขึ้นปีงบประมาณใหม่ ให้ใช้ใบเสร็จรับเงินเล่มใหม่ ใบเสร็จรับเงินฉบับใดยังไม่ใช้ ให้คงติดไว้กับเล่มแต่ให้ปรุ เจาะรู หรือประทับตราเลิกใช้ เพื่อให้เป็นที่สังเกตมิให้น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ำ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มารับเงิน ได้อีกต่อไป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7544" y="188640"/>
            <a:ext cx="820891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h-TH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เงินสด การเก็บรักษาเงิน </a:t>
            </a:r>
          </a:p>
          <a:p>
            <a:pPr algn="ctr"/>
            <a:r>
              <a:rPr lang="th-TH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และการปฏิบัติงานในระบบ</a:t>
            </a:r>
            <a:endParaRPr lang="th-TH" sz="4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999381"/>
            <a:ext cx="4038600" cy="4525963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th-TH" sz="4000" dirty="0" smtClean="0">
                <a:latin typeface="TH SarabunPSK" pitchFamily="34" charset="-34"/>
                <a:cs typeface="TH SarabunPSK" pitchFamily="34" charset="-34"/>
              </a:rPr>
              <a:t>ทะเบียนคุมใบเสร็จรับเงิน</a:t>
            </a:r>
            <a:endParaRPr lang="th-TH" sz="4000" dirty="0">
              <a:latin typeface="TH SarabunPSK" pitchFamily="34" charset="-34"/>
              <a:cs typeface="TH SarabunPSK" pitchFamily="34" charset="-34"/>
            </a:endParaRPr>
          </a:p>
        </p:txBody>
      </p:sp>
      <p:sp useBgFill="1"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999381"/>
            <a:ext cx="4038600" cy="4525963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ระเบียบกระทรวงการคลังว่า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ด้วยการเบิกเงินจากคลัง. การรับเงิน การจ่ายเงิน การเก็บรักษาเงิน และ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การนำเงิน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ส่งคลัง พ.ศ.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๒๕๖๒ ข้อ ๗๑ ให้ส่วนราชการจัดท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ำ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ทะเบียนคุมใบเสร็จรับเงินไว้เพื่อให้ทราบ และตรวจสอบ ได้ว่าได้จัดพิมพ์ขึ้นจำนวนเท่าใด ได้จ่ายใบเสร็จรับเงินเท่าใด เลขที่ใดถึงเลขที่ใด ให้หน่วยงานใด หรือเจ้าหน้าที่ผู้ใดไปด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ำ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เนินการจัดเก็บเงินเมื่อวัน เดือน ปีใด 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7544" y="260648"/>
            <a:ext cx="820891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h-TH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เงินสด การเก็บรักษาเงิน </a:t>
            </a:r>
          </a:p>
          <a:p>
            <a:pPr algn="ctr"/>
            <a:r>
              <a:rPr lang="th-TH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และการปฏิบัติงานในระบบ</a:t>
            </a:r>
            <a:endParaRPr lang="th-TH" sz="4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999381"/>
            <a:ext cx="4038600" cy="4525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รายงานการใช้ใบเสร็จรับเงิน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 useBgFill="1"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999381"/>
            <a:ext cx="4038600" cy="4525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ระเบียบกระทรวงการคลังว่า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ด้วยการเบิกเงินจากคลัง. การรับเงิน การจ่ายเงิน การเก็บรักษาเงิน และ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การนำเงิน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ส่งคลัง พ.ศ.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๒๕๖๒ ข้อ ๗๔ เมื่อสิ้นปีงบประมาณ ให้หัวหน้าหน่วยงานซึ่งรับใบเสร็จรับเงินไปด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ำ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เนินการจัดเก็บเงิน รายงานให้ผู้อ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ำ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นวยการกองคลัง หรือหัวหน้าส่วนราชการในราชการบริหารส่วนภูมิภาคทราบว่า มีใบเสร็จรับเงินอยู่ในความรับผิดชอบเล่มใด เลขที่ใดถึงเลขที่ใด และได้ใช้ใบเสร็จรับเงินไปแล้วเล่มใด เลขที่ใดถึงเลขที่ใด อย่างช้าไม่เกินวันที่ ๓๑ ตุลาคมของปีงบประมาณถัดไป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7544" y="260648"/>
            <a:ext cx="820891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h-TH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เงินสด การเก็บรักษาเงิน </a:t>
            </a:r>
          </a:p>
          <a:p>
            <a:pPr algn="ctr"/>
            <a:r>
              <a:rPr lang="th-TH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และการปฏิบัติงานในระบบ</a:t>
            </a:r>
            <a:endParaRPr lang="th-TH" sz="4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ข้อ ๔๔ </a:t>
            </a:r>
            <a:r>
              <a:rPr lang="th-TH" b="1" u="sng" dirty="0" smtClean="0">
                <a:latin typeface="TH SarabunIT๙" pitchFamily="34" charset="-34"/>
                <a:cs typeface="TH SarabunIT๙" pitchFamily="34" charset="-34"/>
              </a:rPr>
              <a:t>การจ่ายเงินของส่วนราชการ </a:t>
            </a: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ให้ใช้ใบเสร็จรับเงินหรือใบส</a:t>
            </a:r>
            <a:r>
              <a:rPr lang="th-TH" dirty="0">
                <a:latin typeface="TH SarabunIT๙" pitchFamily="34" charset="-34"/>
                <a:cs typeface="TH SarabunIT๙" pitchFamily="34" charset="-34"/>
              </a:rPr>
              <a:t>ำ</a:t>
            </a: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คัญรับเงิน ซึ่งผู้รับเงิน เป็นผู้ออกให้ </a:t>
            </a:r>
            <a:r>
              <a:rPr lang="th-TH" dirty="0" smtClean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หรือรายงานการจ่ายเงินจากระบบอิเล็กทรอนิกส์ (</a:t>
            </a:r>
            <a:r>
              <a:rPr lang="en-US" dirty="0" smtClean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e-Payment) </a:t>
            </a: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หรือใบรับรอง การจ่ายเงิน หรือเอกสารอื่นใดที่กระทรวงการคลังก</a:t>
            </a:r>
            <a:r>
              <a:rPr lang="th-TH" dirty="0">
                <a:latin typeface="TH SarabunIT๙" pitchFamily="34" charset="-34"/>
                <a:cs typeface="TH SarabunIT๙" pitchFamily="34" charset="-34"/>
              </a:rPr>
              <a:t>ำ</a:t>
            </a: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หนดเป็นหลักฐานการจ่าย </a:t>
            </a:r>
          </a:p>
          <a:p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ข้อ ๔๕ </a:t>
            </a:r>
            <a:r>
              <a:rPr lang="th-TH" b="1" u="sng" dirty="0" smtClean="0">
                <a:latin typeface="TH SarabunIT๙" pitchFamily="34" charset="-34"/>
                <a:cs typeface="TH SarabunIT๙" pitchFamily="34" charset="-34"/>
              </a:rPr>
              <a:t>การจ่ายเงินโดยกรมบัญชีกลาง </a:t>
            </a: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เพื่อเข้าบัญชีให้กับเจ้าหนี้หรือผู้มีสิทธิรับเงินโดยตรง ให้ใช้รายงานในระบบตามที่กระทรวงการคลังก</a:t>
            </a:r>
            <a:r>
              <a:rPr lang="th-TH" dirty="0">
                <a:latin typeface="TH SarabunIT๙" pitchFamily="34" charset="-34"/>
                <a:cs typeface="TH SarabunIT๙" pitchFamily="34" charset="-34"/>
              </a:rPr>
              <a:t>ำ</a:t>
            </a: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หนดเป็นหลักฐานการจ่าย </a:t>
            </a:r>
          </a:p>
          <a:p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ข้อ ๔๖ </a:t>
            </a:r>
            <a:r>
              <a:rPr lang="th-TH" b="1" u="sng" dirty="0" smtClean="0">
                <a:latin typeface="TH SarabunIT๙" pitchFamily="34" charset="-34"/>
                <a:cs typeface="TH SarabunIT๙" pitchFamily="34" charset="-34"/>
              </a:rPr>
              <a:t>ใบเสร็จรับเงินอย่างน้อยต้องมีรายการ ดังต่อไปนี้ </a:t>
            </a: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(๑) ชื่อ สถานที่อยู่ หรือที่ท</a:t>
            </a:r>
            <a:r>
              <a:rPr lang="th-TH" dirty="0">
                <a:latin typeface="TH SarabunIT๙" pitchFamily="34" charset="-34"/>
                <a:cs typeface="TH SarabunIT๙" pitchFamily="34" charset="-34"/>
              </a:rPr>
              <a:t>ำ</a:t>
            </a: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การของผู้รับเงิน (๒) วัน เดือน ปี ที่รับเงิน (๓) รายการแสดงการรับเงินระบุว่าเป็นค่าอะไร (๔) จำนวนเงินทั้งตัวเลขและตัวอักษร (๕) ลายมือชื่อของผู้รับเงิน</a:t>
            </a:r>
            <a:endParaRPr lang="th-TH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การจ่ายเงิน</a:t>
            </a:r>
            <a:endParaRPr lang="th-TH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 useBgFill="1"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th-TH" sz="5400" dirty="0" smtClean="0">
                <a:latin typeface="TH SarabunPSK" pitchFamily="34" charset="-34"/>
                <a:cs typeface="TH SarabunPSK" pitchFamily="34" charset="-34"/>
              </a:rPr>
              <a:t>หลักฐานการจ่าย </a:t>
            </a:r>
            <a:endParaRPr lang="th-TH" sz="5400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ส่วนราชการจ่ายเงินให้แก่ผู้มีสิทธิรับเงิน</a:t>
            </a:r>
            <a:br>
              <a:rPr lang="th-TH" sz="36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ผ่านระบบอิเล็กทรอนิกส์ (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e-Payment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)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 useBgFill="1"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98776" cy="4525963"/>
          </a:xfrm>
          <a:ln>
            <a:solidFill>
              <a:schemeClr val="accent4">
                <a:lumMod val="75000"/>
                <a:alpha val="94000"/>
              </a:schemeClr>
            </a:solidFill>
          </a:ln>
        </p:spPr>
        <p:txBody>
          <a:bodyPr>
            <a:normAutofit lnSpcReduction="10000"/>
          </a:bodyPr>
          <a:lstStyle/>
          <a:p>
            <a:pPr algn="thaiDist"/>
            <a:r>
              <a:rPr lang="th-TH" dirty="0" smtClean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ระเบียบกระทรวงการคลัง</a:t>
            </a: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ว่าด้วยการเบิกเงินจากคลังฯ ข้อ 29 (๒) การขอเบิกเงินสวัสดิการ ค่าตอบแทน หรือกรณีอื่นใด หรือกรณีที่กระทรวงการคลังกำหนด ให้กรมบัญชีกลางจ่ายเงินเข้าบัญชีเงินฝากธนาคารของส่วนราชการเพื่อให้ส่วนราชการจ่ายเงินให้แก่ ผู้มีสิทธิรับเงินผ่านระบบอิเล็กทรอนิกส์ (</a:t>
            </a:r>
            <a:r>
              <a:rPr lang="en-US" dirty="0" smtClean="0">
                <a:latin typeface="TH SarabunIT๙" pitchFamily="34" charset="-34"/>
                <a:cs typeface="TH SarabunIT๙" pitchFamily="34" charset="-34"/>
              </a:rPr>
              <a:t>e-Payment) </a:t>
            </a: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ตามหลักเกณฑ์วิธีปฏิบัติที่กระทรวงการคลังกำหนด</a:t>
            </a:r>
          </a:p>
          <a:p>
            <a:pPr algn="thaiDist"/>
            <a:endParaRPr lang="th-TH" dirty="0"/>
          </a:p>
        </p:txBody>
      </p:sp>
      <p:sp useBgFill="1"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4008" y="1600200"/>
            <a:ext cx="4042792" cy="4525963"/>
          </a:xfrm>
          <a:ln>
            <a:solidFill>
              <a:schemeClr val="accent4">
                <a:lumMod val="75000"/>
                <a:alpha val="94000"/>
              </a:schemeClr>
            </a:solidFill>
          </a:ln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th-TH" dirty="0" smtClean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หนังสือเวียนที่เกี่ยวข้อง</a:t>
            </a:r>
          </a:p>
          <a:p>
            <a:pPr>
              <a:buNone/>
            </a:pP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1. หนังสือกรมบัญชีกลาง ที่ </a:t>
            </a:r>
            <a:r>
              <a:rPr lang="th-TH" dirty="0" err="1" smtClean="0">
                <a:latin typeface="TH SarabunIT๙" pitchFamily="34" charset="-34"/>
                <a:cs typeface="TH SarabunIT๙" pitchFamily="34" charset="-34"/>
              </a:rPr>
              <a:t>กค</a:t>
            </a: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 0410.3/ว311 </a:t>
            </a:r>
            <a:r>
              <a:rPr lang="th-TH" dirty="0" err="1" smtClean="0">
                <a:latin typeface="TH SarabunIT๙" pitchFamily="34" charset="-34"/>
                <a:cs typeface="TH SarabunIT๙" pitchFamily="34" charset="-34"/>
              </a:rPr>
              <a:t>ลว.</a:t>
            </a: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 21 มิ.ย. 62</a:t>
            </a:r>
          </a:p>
          <a:p>
            <a:pPr>
              <a:buNone/>
            </a:pP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2. หนังสือกระทรวงการคลัง ด่วนที่สุด ที่ </a:t>
            </a:r>
            <a:r>
              <a:rPr lang="th-TH" dirty="0" err="1" smtClean="0">
                <a:latin typeface="TH SarabunIT๙" pitchFamily="34" charset="-34"/>
                <a:cs typeface="TH SarabunIT๙" pitchFamily="34" charset="-34"/>
              </a:rPr>
              <a:t>กค</a:t>
            </a: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 0402.2/ว3 </a:t>
            </a:r>
            <a:r>
              <a:rPr lang="th-TH" dirty="0" err="1" smtClean="0">
                <a:latin typeface="TH SarabunIT๙" pitchFamily="34" charset="-34"/>
                <a:cs typeface="TH SarabunIT๙" pitchFamily="34" charset="-34"/>
              </a:rPr>
              <a:t>ลว.</a:t>
            </a: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 30 ม.ค. 62</a:t>
            </a:r>
          </a:p>
          <a:p>
            <a:pPr>
              <a:buNone/>
            </a:pP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3. หนังสือกรมบัญชีกลาง ด่วนที่สุด ที่ </a:t>
            </a:r>
            <a:r>
              <a:rPr lang="th-TH" dirty="0" err="1" smtClean="0">
                <a:latin typeface="TH SarabunIT๙" pitchFamily="34" charset="-34"/>
                <a:cs typeface="TH SarabunIT๙" pitchFamily="34" charset="-34"/>
              </a:rPr>
              <a:t>กค</a:t>
            </a: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 0410.3/ว399 </a:t>
            </a:r>
            <a:r>
              <a:rPr lang="th-TH" dirty="0" err="1" smtClean="0">
                <a:latin typeface="TH SarabunIT๙" pitchFamily="34" charset="-34"/>
                <a:cs typeface="TH SarabunIT๙" pitchFamily="34" charset="-34"/>
              </a:rPr>
              <a:t>ลว.</a:t>
            </a: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 10 ต.ค. 59</a:t>
            </a:r>
            <a:endParaRPr lang="th-TH" dirty="0">
              <a:latin typeface="TH SarabunIT๙" pitchFamily="34" charset="-34"/>
              <a:cs typeface="TH SarabunIT๙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4392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th-TH" sz="4400" dirty="0" smtClean="0">
                <a:latin typeface="TH SarabunPSK" pitchFamily="34" charset="-34"/>
                <a:cs typeface="TH SarabunPSK" pitchFamily="34" charset="-34"/>
              </a:rPr>
              <a:t>หลักฐานการจ่าย</a:t>
            </a:r>
            <a:endParaRPr lang="th-TH" sz="4400" dirty="0">
              <a:latin typeface="TH SarabunPSK" pitchFamily="34" charset="-34"/>
              <a:cs typeface="TH SarabunPSK" pitchFamily="34" charset="-34"/>
            </a:endParaRPr>
          </a:p>
        </p:txBody>
      </p:sp>
      <p:sp useBgFill="1"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ระเบียบกระทรวงการคลังว่า</a:t>
            </a:r>
            <a:r>
              <a:rPr lang="th-TH" dirty="0">
                <a:latin typeface="TH SarabunIT๙" pitchFamily="34" charset="-34"/>
                <a:cs typeface="TH SarabunIT๙" pitchFamily="34" charset="-34"/>
              </a:rPr>
              <a:t>ด้วยการเบิกเงินจาก</a:t>
            </a: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คลัง </a:t>
            </a:r>
            <a:r>
              <a:rPr lang="th-TH" dirty="0">
                <a:latin typeface="TH SarabunIT๙" pitchFamily="34" charset="-34"/>
                <a:cs typeface="TH SarabunIT๙" pitchFamily="34" charset="-34"/>
              </a:rPr>
              <a:t>การรับเงิน การจ่ายเงิน การเก็บรักษาเงิน และ</a:t>
            </a: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การนำเงิน</a:t>
            </a:r>
            <a:r>
              <a:rPr lang="th-TH" dirty="0">
                <a:latin typeface="TH SarabunIT๙" pitchFamily="34" charset="-34"/>
                <a:cs typeface="TH SarabunIT๙" pitchFamily="34" charset="-34"/>
              </a:rPr>
              <a:t>ส่งคลัง พ.ศ. </a:t>
            </a: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๒๕๖๒ ข้อ ๔๒ ให้เจ้าหน้าที่ผู้จ่ายเงินประทับตราข้อความว่า </a:t>
            </a:r>
            <a:r>
              <a:rPr lang="th-TH" b="1" u="sng" dirty="0" smtClean="0">
                <a:latin typeface="TH SarabunIT๙" pitchFamily="34" charset="-34"/>
                <a:cs typeface="TH SarabunIT๙" pitchFamily="34" charset="-34"/>
              </a:rPr>
              <a:t>“จ่ายเงินแล้ว” </a:t>
            </a: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โดยลงลายมือชื่อ รับรองการจ่ายและระบุชื่อผู้จ่ายเงินด้วยตัวบรรจง พร้อมทั้งวัน เดือน ปี ที่จ่ายกำกับไว้ในหลักฐาน การจ่ายเงินทุกฉบับ เพื่อประโยชน์ในการตรวจสอบ </a:t>
            </a:r>
            <a:endParaRPr lang="th-TH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72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การจ่ายเงิน</a:t>
            </a:r>
            <a:endParaRPr kumimoji="0" lang="th-TH" sz="72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1784</Words>
  <Application>Microsoft Office PowerPoint</Application>
  <PresentationFormat>นำเสนอทางหน้าจอ (4:3)</PresentationFormat>
  <Paragraphs>161</Paragraphs>
  <Slides>28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10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28</vt:i4>
      </vt:variant>
    </vt:vector>
  </HeadingPairs>
  <TitlesOfParts>
    <vt:vector size="39" baseType="lpstr">
      <vt:lpstr>Andalus</vt:lpstr>
      <vt:lpstr>Angsana New</vt:lpstr>
      <vt:lpstr>Arial</vt:lpstr>
      <vt:lpstr>Calibri</vt:lpstr>
      <vt:lpstr>Cordia New</vt:lpstr>
      <vt:lpstr>Tahoma</vt:lpstr>
      <vt:lpstr>TH SarabunIT๙</vt:lpstr>
      <vt:lpstr>TH SarabunPSK</vt:lpstr>
      <vt:lpstr>Times New Roman</vt:lpstr>
      <vt:lpstr>Wingdings 2</vt:lpstr>
      <vt:lpstr>Office Theme</vt:lpstr>
      <vt:lpstr>งานนำเสนอ PowerPoint</vt:lpstr>
      <vt:lpstr>ระเบียบกระทรวงการคลังว่าด้วยการเบิกเงินจากคลัง การรับเงิน การจ่ายเงิน การเก็บรักษาเงิน  และการนำเงินส่งคลัง พ.ศ. ๒๕๖๒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การจ่ายเงิน</vt:lpstr>
      <vt:lpstr>ส่วนราชการจ่ายเงินให้แก่ผู้มีสิทธิรับเงิน ผ่านระบบอิเล็กทรอนิกส์ (e-Payment)</vt:lpstr>
      <vt:lpstr>งานนำเสนอ PowerPoint</vt:lpstr>
      <vt:lpstr>การจ่ายเงิน</vt:lpstr>
      <vt:lpstr>งานนำเสนอ PowerPoint</vt:lpstr>
      <vt:lpstr>งานนำเสนอ PowerPoint</vt:lpstr>
      <vt:lpstr>การเบิกจ่ายเงินยืมของส่วนราชการ</vt:lpstr>
      <vt:lpstr>การเบิกจ่ายเงินยืมของส่วนราชการ</vt:lpstr>
      <vt:lpstr>การเบิกจ่ายเงินยืมของส่วนราชการ</vt:lpstr>
      <vt:lpstr>งานนำเสนอ PowerPoint</vt:lpstr>
      <vt:lpstr>ระเบียบกระทรวงการคลัง  ว่าด้วยเงินทดรองราชการ พ.ศ. ๒๕๖๒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ระเบียบกระทรวงการคลังว่าด้วยค่าใช้จ่ายในการฝึกอบรม การจัดงาน และการประชุมระหว่างประเทศ  พ.ศ. 2549  (แก้ไขเพิ่มเติมถึงฉบับที่ 3 พ.ศ. 2555)        </vt:lpstr>
      <vt:lpstr>งานนำเสนอ PowerPoint</vt:lpstr>
      <vt:lpstr>งานนำเสนอ PowerPoint</vt:lpstr>
      <vt:lpstr>การนับเบี้ยเลี้ยงกรณีเดินทางไปราชการ เพื่อเข้าร่วมประชุมเชิงปฏิบัติการ</vt:lpstr>
      <vt:lpstr>12 มี.ค. 67           13 มี.ค. 67            14 มี.ค. 64          14 มี.ค. 67   13.00 น.         13.00 น.               13.00 น.         21.00 น.                24 ชม. = 1 วัน                24 ชม. = 1 วัน                8 ชม. นับชม.ได้ไม่เกิน 12 ชม.                                                                                           ไม่สามารถเบิกค่าเบี้ยเลี้ยงได้ **** รวมคำนวณเบี้ยเลี้ยงได้เท่ากับ 2 วัน เป็นเงิน 480 บาท หักค่าเบี้ยเลี้ยงกรณีผู้จัดฯ จัดให้จำนวน  4 มื้อ รวม 320 บาท สรุปมีสิทธิเบิกค่าเบี้ยเลี้ยงได้จำนวน 160 บาท</vt:lpstr>
      <vt:lpstr>การนับเบี้ยเลี้ยงกรณีเดินทางไปราชการ เพื่อเข้าร่วมประชุมเชิงปฏิบัติการ</vt:lpstr>
      <vt:lpstr>งานนำเสนอ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0130knar</dc:creator>
  <cp:lastModifiedBy>Acer</cp:lastModifiedBy>
  <cp:revision>107</cp:revision>
  <dcterms:created xsi:type="dcterms:W3CDTF">2024-03-11T06:38:31Z</dcterms:created>
  <dcterms:modified xsi:type="dcterms:W3CDTF">2024-03-14T11:27:55Z</dcterms:modified>
</cp:coreProperties>
</file>