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23"/>
  </p:handoutMasterIdLst>
  <p:sldIdLst>
    <p:sldId id="286" r:id="rId2"/>
    <p:sldId id="306" r:id="rId3"/>
    <p:sldId id="287" r:id="rId4"/>
    <p:sldId id="322" r:id="rId5"/>
    <p:sldId id="284" r:id="rId6"/>
    <p:sldId id="311" r:id="rId7"/>
    <p:sldId id="310" r:id="rId8"/>
    <p:sldId id="307" r:id="rId9"/>
    <p:sldId id="308" r:id="rId10"/>
    <p:sldId id="309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3" r:id="rId21"/>
    <p:sldId id="321" r:id="rId22"/>
  </p:sldIdLst>
  <p:sldSz cx="12192000" cy="6858000"/>
  <p:notesSz cx="6807200" cy="9939338"/>
  <p:embeddedFontLst>
    <p:embeddedFont>
      <p:font typeface="Kanit Bold" panose="00000800000000000000" charset="-34"/>
      <p:bold r:id="rId24"/>
      <p:boldItalic r:id="rId25"/>
    </p:embeddedFont>
    <p:embeddedFont>
      <p:font typeface="Cordia New" panose="020B0304020202020204" pitchFamily="34" charset="-34"/>
      <p:regular r:id="rId26"/>
      <p:bold r:id="rId27"/>
      <p:italic r:id="rId28"/>
      <p:boldItalic r:id="rId29"/>
    </p:embeddedFont>
    <p:embeddedFont>
      <p:font typeface="Browallia New" panose="020B0604020202020204" pitchFamily="34" charset="-34"/>
      <p:regular r:id="rId30"/>
      <p:bold r:id="rId31"/>
      <p:italic r:id="rId32"/>
      <p:boldItalic r:id="rId33"/>
    </p:embeddedFont>
    <p:embeddedFont>
      <p:font typeface="Angsana New" panose="02020603050405020304" pitchFamily="18" charset="-34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TH SarabunPSK" panose="020B0500040200020003" pitchFamily="34" charset="-34"/>
      <p:regular r:id="rId42"/>
      <p:bold r:id="rId43"/>
      <p:italic r:id="rId44"/>
      <p:boldItalic r:id="rId45"/>
    </p:embeddedFont>
    <p:embeddedFont>
      <p:font typeface="Kanit Light" panose="00000400000000000000" charset="-34"/>
      <p:regular r:id="rId46"/>
      <p:italic r:id="rId4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BCA6"/>
    <a:srgbClr val="547A4D"/>
    <a:srgbClr val="F7EAD7"/>
    <a:srgbClr val="FFCFC5"/>
    <a:srgbClr val="FFFFFF"/>
    <a:srgbClr val="F2B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3883" autoAdjust="0"/>
  </p:normalViewPr>
  <p:slideViewPr>
    <p:cSldViewPr snapToGrid="0">
      <p:cViewPr varScale="1">
        <p:scale>
          <a:sx n="72" d="100"/>
          <a:sy n="72" d="100"/>
        </p:scale>
        <p:origin x="618" y="-252"/>
      </p:cViewPr>
      <p:guideLst>
        <p:guide orient="horz" pos="2183"/>
        <p:guide pos="38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-516"/>
    </p:cViewPr>
  </p:sorterViewPr>
  <p:notesViewPr>
    <p:cSldViewPr snapToGrid="0">
      <p:cViewPr varScale="1">
        <p:scale>
          <a:sx n="49" d="100"/>
          <a:sy n="49" d="100"/>
        </p:scale>
        <p:origin x="2668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font" Target="fonts/font24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6.fntdata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font" Target="fonts/font2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font" Target="fonts/font23.fntdata"/><Relationship Id="rId20" Type="http://schemas.openxmlformats.org/officeDocument/2006/relationships/slide" Target="slides/slide19.xml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0761B1BA-0A79-4F68-ABA6-C28F3DCCC3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E665D7D-0D32-4818-B029-DD060E4189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2D75B-5F06-49AD-B105-644F24383F86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5E1B143C-610F-4F58-BEFD-A968A5A6E1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98B11D8-4F8E-4DBD-947D-D4E9DCCFF2D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70989-AAF9-4AF3-970E-AE51BA7785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681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0.sv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12" Type="http://schemas.openxmlformats.org/officeDocument/2006/relationships/image" Target="../media/image10.png"/><Relationship Id="rId17" Type="http://schemas.openxmlformats.org/officeDocument/2006/relationships/image" Target="../media/image14.svg"/><Relationship Id="rId2" Type="http://schemas.openxmlformats.org/officeDocument/2006/relationships/image" Target="../media/image1.png"/><Relationship Id="rId16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8.svg"/><Relationship Id="rId5" Type="http://schemas.openxmlformats.org/officeDocument/2006/relationships/image" Target="../media/image16.svg"/><Relationship Id="rId15" Type="http://schemas.openxmlformats.org/officeDocument/2006/relationships/image" Target="../media/image22.sv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8.svg"/><Relationship Id="rId1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0.sv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12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6.svg"/><Relationship Id="rId5" Type="http://schemas.openxmlformats.org/officeDocument/2006/relationships/image" Target="../media/image26.svg"/><Relationship Id="rId15" Type="http://schemas.openxmlformats.org/officeDocument/2006/relationships/image" Target="../media/image32.svg"/><Relationship Id="rId10" Type="http://schemas.openxmlformats.org/officeDocument/2006/relationships/image" Target="../media/image8.png"/><Relationship Id="rId4" Type="http://schemas.openxmlformats.org/officeDocument/2006/relationships/image" Target="../media/image13.png"/><Relationship Id="rId9" Type="http://schemas.openxmlformats.org/officeDocument/2006/relationships/image" Target="../media/image14.svg"/><Relationship Id="rId1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6.svg"/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12" Type="http://schemas.openxmlformats.org/officeDocument/2006/relationships/image" Target="../media/image13.png"/><Relationship Id="rId17" Type="http://schemas.openxmlformats.org/officeDocument/2006/relationships/image" Target="../media/image38.svg"/><Relationship Id="rId2" Type="http://schemas.openxmlformats.org/officeDocument/2006/relationships/image" Target="../media/image6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image" Target="../media/image36.svg"/><Relationship Id="rId5" Type="http://schemas.openxmlformats.org/officeDocument/2006/relationships/image" Target="../media/image2.svg"/><Relationship Id="rId15" Type="http://schemas.openxmlformats.org/officeDocument/2006/relationships/image" Target="../media/image6.svg"/><Relationship Id="rId10" Type="http://schemas.openxmlformats.org/officeDocument/2006/relationships/image" Target="../media/image18.png"/><Relationship Id="rId4" Type="http://schemas.openxmlformats.org/officeDocument/2006/relationships/image" Target="../media/image1.png"/><Relationship Id="rId9" Type="http://schemas.openxmlformats.org/officeDocument/2006/relationships/image" Target="../media/image34.svg"/><Relationship Id="rId1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6.svg"/><Relationship Id="rId7" Type="http://schemas.openxmlformats.org/officeDocument/2006/relationships/image" Target="../media/image4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4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2.svg"/><Relationship Id="rId15" Type="http://schemas.openxmlformats.org/officeDocument/2006/relationships/image" Target="../media/image46.sv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44.sv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.svg"/><Relationship Id="rId3" Type="http://schemas.openxmlformats.org/officeDocument/2006/relationships/image" Target="../media/image48.svg"/><Relationship Id="rId7" Type="http://schemas.openxmlformats.org/officeDocument/2006/relationships/image" Target="../media/image12.svg"/><Relationship Id="rId12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52.svg"/><Relationship Id="rId5" Type="http://schemas.openxmlformats.org/officeDocument/2006/relationships/image" Target="../media/image14.svg"/><Relationship Id="rId10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50.sv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4.svg"/><Relationship Id="rId4" Type="http://schemas.openxmlformats.org/officeDocument/2006/relationships/image" Target="../media/image27.png"/><Relationship Id="rId9" Type="http://schemas.openxmlformats.org/officeDocument/2006/relationships/image" Target="../media/image14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4D15FD-B2F0-4F03-B7B6-92E01960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CF9716-511D-422E-9C73-0FC8366E5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49433-23CA-43D9-BAEC-5BFAF062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DC5052-2565-4D3B-885C-4E414186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8841C0-6E79-45A9-9215-C55B2E41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4AE2E7DF-A512-498F-85CB-8CB5AC722E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41424" y="4049712"/>
            <a:ext cx="5927724" cy="3405841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F7892F72-883E-46CB-B004-B9A94DC77E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39700" y="4198142"/>
            <a:ext cx="3873500" cy="265985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AFA3EE4A-138D-4DB3-B156-248C6DA4339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89963" y="-1560166"/>
            <a:ext cx="4136040" cy="418906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B325B73A-7C0F-4146-8F13-616A7E652BC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04060" y="-543112"/>
            <a:ext cx="3821943" cy="3324412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56360C0F-AB83-4926-90D5-D64917E546E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-319088" y="-224552"/>
            <a:ext cx="1843088" cy="1517837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="" xmlns:a16="http://schemas.microsoft.com/office/drawing/2014/main" id="{39F25EED-CEF9-4E59-8743-707E58106C4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97012" y="-224552"/>
            <a:ext cx="1843088" cy="1807644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="" xmlns:a16="http://schemas.microsoft.com/office/drawing/2014/main" id="{60F931ED-55C9-41AD-94C4-521C1FB9FFD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11983" y="5256703"/>
            <a:ext cx="1534017" cy="186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26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0B34442-20E4-4ABC-95B4-20A4BB4F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9BADDE-EBC9-4E1E-94A7-16FB2D29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6C26871-A6BE-4D61-8552-8F54382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103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0B34442-20E4-4ABC-95B4-20A4BB4F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9BADDE-EBC9-4E1E-94A7-16FB2D29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6C26871-A6BE-4D61-8552-8F54382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0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0B34442-20E4-4ABC-95B4-20A4BB4F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9BADDE-EBC9-4E1E-94A7-16FB2D29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6C26871-A6BE-4D61-8552-8F54382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59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4D15FD-B2F0-4F03-B7B6-92E01960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CF9716-511D-422E-9C73-0FC8366E5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49433-23CA-43D9-BAEC-5BFAF062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DC5052-2565-4D3B-885C-4E414186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8841C0-6E79-45A9-9215-C55B2E41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7C168695-E5A2-4F09-9B0E-31B6311F34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9793763">
            <a:off x="-1062073" y="-732430"/>
            <a:ext cx="3433382" cy="197268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E47C7296-71E1-433E-91D4-484BBD5CFD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633730">
            <a:off x="-564582" y="-678657"/>
            <a:ext cx="2438400" cy="24765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="" xmlns:a16="http://schemas.microsoft.com/office/drawing/2014/main" id="{40099E08-8955-45FD-A8B9-DD7E8AE3BE9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555099">
            <a:off x="9357907" y="-372334"/>
            <a:ext cx="1518374" cy="1250426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="" xmlns:a16="http://schemas.microsoft.com/office/drawing/2014/main" id="{32DE2EAD-9AC0-4A90-8026-38592516ED6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10392330" y="4809462"/>
            <a:ext cx="2563191" cy="2596052"/>
          </a:xfrm>
          <a:prstGeom prst="rect">
            <a:avLst/>
          </a:prstGeom>
        </p:spPr>
      </p:pic>
      <p:pic>
        <p:nvPicPr>
          <p:cNvPr id="27" name="Graphic 26">
            <a:extLst>
              <a:ext uri="{FF2B5EF4-FFF2-40B4-BE49-F238E27FC236}">
                <a16:creationId xmlns="" xmlns:a16="http://schemas.microsoft.com/office/drawing/2014/main" id="{4928879B-964B-433A-B006-F4CF795AE7F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648339">
            <a:off x="8999001" y="3741408"/>
            <a:ext cx="3461792" cy="3763593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="" xmlns:a16="http://schemas.microsoft.com/office/drawing/2014/main" id="{31C79B3E-2C9C-4904-BDA4-E146559B223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412564">
            <a:off x="9983190" y="5717989"/>
            <a:ext cx="1843088" cy="1807644"/>
          </a:xfrm>
          <a:prstGeom prst="rect">
            <a:avLst/>
          </a:prstGeom>
        </p:spPr>
      </p:pic>
      <p:pic>
        <p:nvPicPr>
          <p:cNvPr id="31" name="Graphic 30">
            <a:extLst>
              <a:ext uri="{FF2B5EF4-FFF2-40B4-BE49-F238E27FC236}">
                <a16:creationId xmlns="" xmlns:a16="http://schemas.microsoft.com/office/drawing/2014/main" id="{9DF6B1A0-1C56-4ED8-BD2F-91FAC63F1C1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5063960">
            <a:off x="-180976" y="4555397"/>
            <a:ext cx="3216276" cy="2643188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="" xmlns:a16="http://schemas.microsoft.com/office/drawing/2014/main" id="{9189D5B8-9B7A-4C61-924A-FE0597A08B64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12738" y="5414517"/>
            <a:ext cx="990600" cy="12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00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4D15FD-B2F0-4F03-B7B6-92E01960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CF9716-511D-422E-9C73-0FC8366E5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49433-23CA-43D9-BAEC-5BFAF062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DC5052-2565-4D3B-885C-4E414186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8841C0-6E79-45A9-9215-C55B2E41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BAA4E4BE-5EA7-42FC-9756-3A351CA7D1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91590">
            <a:off x="8197445" y="-1066742"/>
            <a:ext cx="4462463" cy="271714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A23C1CDB-69FA-4951-9C2C-BC80D8D099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917499">
            <a:off x="-363943" y="-208858"/>
            <a:ext cx="1843088" cy="1517837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A5E0F25A-FDBC-407C-AB7B-69E559119F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768846" y="4651037"/>
            <a:ext cx="3158449" cy="311846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196F3F3B-08C3-40B6-8DC9-2910571FB28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430044" y="4456485"/>
            <a:ext cx="1307996" cy="159412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DD5919E5-0627-4A9B-A61F-BCD72225652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4031696">
            <a:off x="-341249" y="54276"/>
            <a:ext cx="2438400" cy="24765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="" xmlns:a16="http://schemas.microsoft.com/office/drawing/2014/main" id="{2AC588AF-8601-4929-9147-991961C341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28750" y="3095103"/>
            <a:ext cx="6310211" cy="623033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="" xmlns:a16="http://schemas.microsoft.com/office/drawing/2014/main" id="{04D08196-F480-43AE-884B-38619853EAC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6248587">
            <a:off x="9564348" y="4129607"/>
            <a:ext cx="3547577" cy="3085763"/>
          </a:xfrm>
          <a:prstGeom prst="rect">
            <a:avLst/>
          </a:prstGeom>
        </p:spPr>
      </p:pic>
      <p:pic>
        <p:nvPicPr>
          <p:cNvPr id="32" name="Graphic 31">
            <a:extLst>
              <a:ext uri="{FF2B5EF4-FFF2-40B4-BE49-F238E27FC236}">
                <a16:creationId xmlns="" xmlns:a16="http://schemas.microsoft.com/office/drawing/2014/main" id="{C382E2DE-2777-43AD-9DA0-CD76DFBCFA9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44694" y="526323"/>
            <a:ext cx="1843088" cy="1807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15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4D15FD-B2F0-4F03-B7B6-92E019609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8CF9716-511D-422E-9C73-0FC8366E5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0749433-23CA-43D9-BAEC-5BFAF062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DC5052-2565-4D3B-885C-4E4141860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E8841C0-6E79-45A9-9215-C55B2E417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C6DFC9A7-E93B-4BCF-9215-7225E460B5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4692443">
            <a:off x="-313534" y="5349687"/>
            <a:ext cx="1843088" cy="180764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7E5CDC55-C518-4DFE-B05F-0A204C0D9D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9018544">
            <a:off x="-457200" y="-1086809"/>
            <a:ext cx="3783087" cy="217361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8A4D99B4-EE77-4201-9725-ED0D9ED875A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220494" y="-589757"/>
            <a:ext cx="2438400" cy="24765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29214EC3-222E-4D05-B481-913530433DA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6498959">
            <a:off x="-479362" y="-682760"/>
            <a:ext cx="1307996" cy="159412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764487E4-8636-47F0-90DF-46E1C74F398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056678" y="-271520"/>
            <a:ext cx="2326831" cy="235666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="" xmlns:a16="http://schemas.microsoft.com/office/drawing/2014/main" id="{A7F3AD51-A075-4C14-B95F-B47DEA0A0F5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056678" y="114300"/>
            <a:ext cx="1843088" cy="1517837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="" xmlns:a16="http://schemas.microsoft.com/office/drawing/2014/main" id="{0CC3862B-8362-49B9-8C90-48B33E1D665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5786155">
            <a:off x="10416240" y="4202902"/>
            <a:ext cx="3256564" cy="3298315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="" xmlns:a16="http://schemas.microsoft.com/office/drawing/2014/main" id="{32947317-BC34-42DC-A061-01F38A35FD4B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5367079">
            <a:off x="9512818" y="3768473"/>
            <a:ext cx="3414552" cy="346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0FC0709-1E39-424F-8B2C-0F3200C1A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4965A9-7349-4B12-80CB-FCA81F5F7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451968-010D-4583-B705-184F98CF0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5CA7BE-A10C-4275-BA0A-D90DF72A4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468446-DDC2-4FEA-A9A6-430B5DDB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7541E3A7-7BC6-41A3-B0B9-A9FFED47BD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154237" y="-1611537"/>
            <a:ext cx="3373437" cy="341668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DF3AF8F6-9334-462A-BF70-E08B9BA4F0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603250" y="5416136"/>
            <a:ext cx="3054350" cy="175491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2C533B3C-2ACE-4A1B-988D-CBDDBC51DF0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846905">
            <a:off x="374161" y="5874492"/>
            <a:ext cx="1406904" cy="13798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452EF47D-8F1B-4F1F-97CC-19C5D42D235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31500" y="-301914"/>
            <a:ext cx="2006600" cy="165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69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17EE1C4-F999-4FF5-87FD-B842B7353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3362F9C-DFCB-4AE8-B3D5-D6632F517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31FEF09-DC64-44B7-AFD6-260A37640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401147E6-ADB4-4CDB-8693-6EFF9859B6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86306" y="4928816"/>
            <a:ext cx="4688773" cy="2693988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05029A17-7E64-4F53-850F-E7ECAFE545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6767" y="5387788"/>
            <a:ext cx="1843088" cy="180764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E841D8F9-4C4D-45E3-8E60-97A9724C754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123944">
            <a:off x="10378038" y="-1539764"/>
            <a:ext cx="3040546" cy="3079527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="" xmlns:a16="http://schemas.microsoft.com/office/drawing/2014/main" id="{3F05F08B-0627-4D8D-84FD-118B029AA02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075481">
            <a:off x="-646110" y="-416112"/>
            <a:ext cx="2709863" cy="23571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="" xmlns:a16="http://schemas.microsoft.com/office/drawing/2014/main" id="{A078EE80-6B9E-4BEE-BB26-DB26BE6EBD2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555099">
            <a:off x="-873488" y="-325978"/>
            <a:ext cx="1518374" cy="1250426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="" xmlns:a16="http://schemas.microsoft.com/office/drawing/2014/main" id="{052DBC65-29BD-4697-9313-BDB5341FA9EB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3400" y="4928816"/>
            <a:ext cx="1249362" cy="152266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="" xmlns:a16="http://schemas.microsoft.com/office/drawing/2014/main" id="{7370B016-7CDA-4415-8BDC-36EEF15F03B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9556528">
            <a:off x="9674981" y="-1619550"/>
            <a:ext cx="3778528" cy="383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0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372CA54-EC38-4A0C-8E57-141E5499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CA29304-7BA8-4516-A3CC-21C2E753C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0C4F509-14C1-4B49-83A9-4FAB38DB4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F724CDEE-724B-4061-90A0-E04A24E0C3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8123944">
            <a:off x="10378038" y="-1539764"/>
            <a:ext cx="3040546" cy="3079527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138D0278-D792-416F-A5CD-83CF893DF5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188724" y="302872"/>
            <a:ext cx="990600" cy="1207294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CDA16E67-EF0A-4A51-A8D8-1E503C340D3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71459" y="-434279"/>
            <a:ext cx="1843088" cy="1807644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300A5EFC-8E51-44A1-A7DB-0117245E0F4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5063960">
            <a:off x="-180976" y="4555397"/>
            <a:ext cx="3216276" cy="2643188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="" xmlns:a16="http://schemas.microsoft.com/office/drawing/2014/main" id="{7FE6290E-4F0B-44D7-8352-AE074F36510B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6536040" flipH="1">
            <a:off x="9580586" y="4639352"/>
            <a:ext cx="3216276" cy="2643188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="" xmlns:a16="http://schemas.microsoft.com/office/drawing/2014/main" id="{D844FFBC-589C-433A-8F6E-9C8AAACDCC8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10791" y="4965561"/>
            <a:ext cx="2438400" cy="24765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="" xmlns:a16="http://schemas.microsoft.com/office/drawing/2014/main" id="{AF750183-18C8-45FB-89BF-2F53BE1E721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678834" y="5079112"/>
            <a:ext cx="24384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997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C5F474-84CD-4F6D-8D86-18033373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4E4E87C-17D7-49C7-9976-2C27E4EF6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4541198-C889-426B-B0A9-53718616D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9BBA7E15-2AFB-4CAC-BF78-01315A009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27ED3A0F-BFFF-442F-AF45-33BAF2EA1E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522255">
            <a:off x="9517037" y="-992361"/>
            <a:ext cx="2768092" cy="227177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5D27DEBC-E048-4CDE-88C4-2248ECDC75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70456" y="5614731"/>
            <a:ext cx="1843088" cy="1517837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457BF162-7ECC-4E13-99F7-A7B435BC8D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-1546240" y="480836"/>
            <a:ext cx="3562038" cy="204661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E5CFE125-6A1C-4F89-A9FD-9DDB0A8BF97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018941" y="-353541"/>
            <a:ext cx="990600" cy="120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42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F0B34442-20E4-4ABC-95B4-20A4BB4FA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67444-0455-4649-A048-3FCE181B65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99BADDE-EBC9-4E1E-94A7-16FB2D296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6C26871-A6BE-4D61-8552-8F5438286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AE1D326-D868-4519-8128-F1A05769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C4C4390-8DE1-44F6-93B3-FCC976C65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4F87935-2E0D-4CB8-B0B9-B3D463027E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67444-0455-4649-A048-3FCE181B65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ED1162-D8B6-41E3-8CC0-1B29FF567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C861650-1B7E-4CCB-9BA6-1811CAD2A5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40C38-6454-4BD8-9FDC-FF08A9A01E98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795DFAF-566E-4D48-AA74-9678C7E27E97}"/>
              </a:ext>
            </a:extLst>
          </p:cNvPr>
          <p:cNvSpPr txBox="1"/>
          <p:nvPr userDrawn="1"/>
        </p:nvSpPr>
        <p:spPr>
          <a:xfrm>
            <a:off x="1216025" y="7038579"/>
            <a:ext cx="10061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| By PowerPointHub.com | PowerPointhubth@gmail.com | Facebook : PowerPoint Hub | Not allow for commercial use. | </a:t>
            </a:r>
          </a:p>
          <a:p>
            <a:pPr algn="ctr"/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2019 , Thailand </a:t>
            </a:r>
          </a:p>
        </p:txBody>
      </p:sp>
    </p:spTree>
    <p:extLst>
      <p:ext uri="{BB962C8B-B14F-4D97-AF65-F5344CB8AC3E}">
        <p14:creationId xmlns:p14="http://schemas.microsoft.com/office/powerpoint/2010/main" val="48905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  <p:sldLayoutId id="2147483650" r:id="rId5"/>
    <p:sldLayoutId id="2147483651" r:id="rId6"/>
    <p:sldLayoutId id="2147483653" r:id="rId7"/>
    <p:sldLayoutId id="2147483654" r:id="rId8"/>
    <p:sldLayoutId id="2147483655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4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7.png"/><Relationship Id="rId17" Type="http://schemas.openxmlformats.org/officeDocument/2006/relationships/image" Target="../media/image56.sv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2.svg"/><Relationship Id="rId15" Type="http://schemas.openxmlformats.org/officeDocument/2006/relationships/image" Target="../media/image46.svg"/><Relationship Id="rId10" Type="http://schemas.openxmlformats.org/officeDocument/2006/relationships/image" Target="../media/image5.png"/><Relationship Id="rId4" Type="http://schemas.openxmlformats.org/officeDocument/2006/relationships/image" Target="../media/image21.png"/><Relationship Id="rId9" Type="http://schemas.openxmlformats.org/officeDocument/2006/relationships/image" Target="../media/image44.svg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BF0842A-1EDE-470F-8E62-965ED9D9B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6498"/>
            <a:ext cx="9144000" cy="2547861"/>
          </a:xfrm>
        </p:spPr>
        <p:txBody>
          <a:bodyPr>
            <a:normAutofit fontScale="90000"/>
          </a:bodyPr>
          <a:lstStyle/>
          <a:p>
            <a:r>
              <a:rPr lang="th-TH" sz="9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ea typeface="+mj-ea"/>
                <a:cs typeface="Browallia New" pitchFamily="34" charset="-34"/>
              </a:rPr>
              <a:t>แนวทางการจัดซื้อจัดจ้าง</a:t>
            </a:r>
            <a:r>
              <a:rPr lang="en-US" sz="6600" dirty="0">
                <a:latin typeface="+mj-lt"/>
              </a:rPr>
              <a:t/>
            </a:r>
            <a:br>
              <a:rPr lang="en-US" sz="6600" dirty="0">
                <a:latin typeface="+mj-lt"/>
              </a:rPr>
            </a:br>
            <a:endParaRPr lang="en-US" sz="400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0021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1\Desktop\EX-ราคากลาง.jpg">
            <a:extLst>
              <a:ext uri="{FF2B5EF4-FFF2-40B4-BE49-F238E27FC236}">
                <a16:creationId xmlns="" xmlns:a16="http://schemas.microsoft.com/office/drawing/2014/main" id="{0FF24CA0-4B9A-B6ED-04AF-70ECCD6CB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9" t="6905" r="9744" b="32320"/>
          <a:stretch>
            <a:fillRect/>
          </a:stretch>
        </p:blipFill>
        <p:spPr>
          <a:xfrm>
            <a:off x="2680607" y="1083650"/>
            <a:ext cx="7248208" cy="5662798"/>
          </a:xfrm>
          <a:prstGeom prst="rect">
            <a:avLst/>
          </a:prstGeom>
          <a:noFill/>
        </p:spPr>
      </p:pic>
      <p:sp>
        <p:nvSpPr>
          <p:cNvPr id="3" name="กล่องข้อความ 2">
            <a:extLst>
              <a:ext uri="{FF2B5EF4-FFF2-40B4-BE49-F238E27FC236}">
                <a16:creationId xmlns="" xmlns:a16="http://schemas.microsoft.com/office/drawing/2014/main" id="{57CB2FBF-1FF2-E6F4-392D-121703ACFA43}"/>
              </a:ext>
            </a:extLst>
          </p:cNvPr>
          <p:cNvSpPr txBox="1"/>
          <p:nvPr/>
        </p:nvSpPr>
        <p:spPr>
          <a:xfrm>
            <a:off x="4139361" y="364566"/>
            <a:ext cx="38743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000" b="1" dirty="0">
                <a:latin typeface="Browallia New" panose="020B0604020202020204" pitchFamily="34" charset="-34"/>
                <a:cs typeface="Browallia New" pitchFamily="34" charset="-34"/>
              </a:rPr>
              <a:t>ตัวอย่าง แบบราคากลาง</a:t>
            </a:r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สี่เหลี่ยมผืนผ้า: มุมมน 3">
            <a:extLst>
              <a:ext uri="{FF2B5EF4-FFF2-40B4-BE49-F238E27FC236}">
                <a16:creationId xmlns="" xmlns:a16="http://schemas.microsoft.com/office/drawing/2014/main" id="{400BBD29-F4C5-78F1-6F97-6D11150FEBAF}"/>
              </a:ext>
            </a:extLst>
          </p:cNvPr>
          <p:cNvSpPr/>
          <p:nvPr/>
        </p:nvSpPr>
        <p:spPr>
          <a:xfrm>
            <a:off x="4025900" y="353368"/>
            <a:ext cx="4102100" cy="707886"/>
          </a:xfrm>
          <a:prstGeom prst="roundRect">
            <a:avLst/>
          </a:prstGeom>
          <a:noFill/>
          <a:ln w="28575">
            <a:solidFill>
              <a:srgbClr val="547A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65991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แผนผังลำดับงาน: กระบวนการ 7">
            <a:extLst>
              <a:ext uri="{FF2B5EF4-FFF2-40B4-BE49-F238E27FC236}">
                <a16:creationId xmlns="" xmlns:a16="http://schemas.microsoft.com/office/drawing/2014/main" id="{865C4E31-E5A0-25DA-4A98-E9C8B714B685}"/>
              </a:ext>
            </a:extLst>
          </p:cNvPr>
          <p:cNvSpPr/>
          <p:nvPr/>
        </p:nvSpPr>
        <p:spPr>
          <a:xfrm>
            <a:off x="941864" y="2616519"/>
            <a:ext cx="1639888" cy="4191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 err="1">
                <a:solidFill>
                  <a:schemeClr val="tx1"/>
                </a:solidFill>
              </a:rPr>
              <a:t>จนท.</a:t>
            </a:r>
            <a:r>
              <a:rPr lang="th-TH" sz="2000" dirty="0">
                <a:solidFill>
                  <a:schemeClr val="tx1"/>
                </a:solidFill>
              </a:rPr>
              <a:t> ส่งวัสดุให้ผู้ใช้</a:t>
            </a:r>
          </a:p>
        </p:txBody>
      </p:sp>
      <p:sp>
        <p:nvSpPr>
          <p:cNvPr id="4" name="วงรี 3">
            <a:extLst>
              <a:ext uri="{FF2B5EF4-FFF2-40B4-BE49-F238E27FC236}">
                <a16:creationId xmlns="" xmlns:a16="http://schemas.microsoft.com/office/drawing/2014/main" id="{7947028B-769D-24F0-6035-0C92B6145FA5}"/>
              </a:ext>
            </a:extLst>
          </p:cNvPr>
          <p:cNvSpPr/>
          <p:nvPr/>
        </p:nvSpPr>
        <p:spPr>
          <a:xfrm>
            <a:off x="2121218" y="733425"/>
            <a:ext cx="2416175" cy="473075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>
                <a:solidFill>
                  <a:schemeClr val="tx1"/>
                </a:solidFill>
              </a:rPr>
              <a:t>วัสดุ</a:t>
            </a:r>
          </a:p>
        </p:txBody>
      </p:sp>
      <p:sp>
        <p:nvSpPr>
          <p:cNvPr id="5" name="แผนผังลำดับงาน: ตัวเชื่อมต่อ 4">
            <a:extLst>
              <a:ext uri="{FF2B5EF4-FFF2-40B4-BE49-F238E27FC236}">
                <a16:creationId xmlns="" xmlns:a16="http://schemas.microsoft.com/office/drawing/2014/main" id="{59D9641A-D1EE-7402-35AA-8DCD4C933156}"/>
              </a:ext>
            </a:extLst>
          </p:cNvPr>
          <p:cNvSpPr/>
          <p:nvPr/>
        </p:nvSpPr>
        <p:spPr>
          <a:xfrm>
            <a:off x="7586346" y="779463"/>
            <a:ext cx="2470150" cy="493713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>
                <a:solidFill>
                  <a:schemeClr val="tx1"/>
                </a:solidFill>
              </a:rPr>
              <a:t>ครุภัณฑ์</a:t>
            </a:r>
          </a:p>
        </p:txBody>
      </p:sp>
      <p:sp>
        <p:nvSpPr>
          <p:cNvPr id="6" name="แผนผังลำดับงาน: กระบวนการ 27">
            <a:extLst>
              <a:ext uri="{FF2B5EF4-FFF2-40B4-BE49-F238E27FC236}">
                <a16:creationId xmlns="" xmlns:a16="http://schemas.microsoft.com/office/drawing/2014/main" id="{2F9CB032-C14C-1361-6943-CB64D0CAE500}"/>
              </a:ext>
            </a:extLst>
          </p:cNvPr>
          <p:cNvSpPr/>
          <p:nvPr/>
        </p:nvSpPr>
        <p:spPr>
          <a:xfrm>
            <a:off x="921227" y="1979931"/>
            <a:ext cx="1671637" cy="434975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กรรมการตรวจรับ</a:t>
            </a:r>
          </a:p>
        </p:txBody>
      </p:sp>
      <p:sp>
        <p:nvSpPr>
          <p:cNvPr id="7" name="แผนผังลำดับงาน: กระบวนการ 28">
            <a:extLst>
              <a:ext uri="{FF2B5EF4-FFF2-40B4-BE49-F238E27FC236}">
                <a16:creationId xmlns="" xmlns:a16="http://schemas.microsoft.com/office/drawing/2014/main" id="{95BB4CF5-7F97-AD76-63A9-4D205A6E4AB5}"/>
              </a:ext>
            </a:extLst>
          </p:cNvPr>
          <p:cNvSpPr/>
          <p:nvPr/>
        </p:nvSpPr>
        <p:spPr>
          <a:xfrm>
            <a:off x="941864" y="3224531"/>
            <a:ext cx="1651000" cy="441325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2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ผู้ใช้ทำใบเบิก</a:t>
            </a:r>
          </a:p>
          <a:p>
            <a:pPr algn="ctr" eaLnBrk="1" hangingPunct="1">
              <a:defRPr/>
            </a:pP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8" name="TextBox 31">
            <a:extLst>
              <a:ext uri="{FF2B5EF4-FFF2-40B4-BE49-F238E27FC236}">
                <a16:creationId xmlns="" xmlns:a16="http://schemas.microsoft.com/office/drawing/2014/main" id="{8802D65D-6C73-5D80-62E4-96B158059576}"/>
              </a:ext>
            </a:extLst>
          </p:cNvPr>
          <p:cNvSpPr txBox="1"/>
          <p:nvPr/>
        </p:nvSpPr>
        <p:spPr>
          <a:xfrm>
            <a:off x="910114" y="1438594"/>
            <a:ext cx="1735138" cy="3683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1800" b="1" dirty="0">
                <a:cs typeface="+mn-cs"/>
              </a:rPr>
              <a:t>บันทึกเป็นค่าใช้จ่าย</a:t>
            </a:r>
          </a:p>
        </p:txBody>
      </p:sp>
      <p:sp>
        <p:nvSpPr>
          <p:cNvPr id="9" name="แผนผังลำดับงาน: กระบวนการ 45">
            <a:extLst>
              <a:ext uri="{FF2B5EF4-FFF2-40B4-BE49-F238E27FC236}">
                <a16:creationId xmlns="" xmlns:a16="http://schemas.microsoft.com/office/drawing/2014/main" id="{6633C81B-3102-E04F-F732-5D793EB47F19}"/>
              </a:ext>
            </a:extLst>
          </p:cNvPr>
          <p:cNvSpPr/>
          <p:nvPr/>
        </p:nvSpPr>
        <p:spPr>
          <a:xfrm>
            <a:off x="4235133" y="1825626"/>
            <a:ext cx="1724025" cy="452437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กรรมการตรวจรับ</a:t>
            </a:r>
          </a:p>
        </p:txBody>
      </p:sp>
      <p:sp>
        <p:nvSpPr>
          <p:cNvPr id="10" name="แผนผังลำดับงาน: กระบวนการ 47">
            <a:extLst>
              <a:ext uri="{FF2B5EF4-FFF2-40B4-BE49-F238E27FC236}">
                <a16:creationId xmlns="" xmlns:a16="http://schemas.microsoft.com/office/drawing/2014/main" id="{D6C151A0-4A60-6A61-AA73-4B9F26A0B688}"/>
              </a:ext>
            </a:extLst>
          </p:cNvPr>
          <p:cNvSpPr/>
          <p:nvPr/>
        </p:nvSpPr>
        <p:spPr>
          <a:xfrm>
            <a:off x="4255770" y="2476501"/>
            <a:ext cx="1692275" cy="46355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2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th-TH" sz="2000" dirty="0" err="1">
                <a:solidFill>
                  <a:schemeClr val="tx1"/>
                </a:solidFill>
              </a:rPr>
              <a:t>จนท.</a:t>
            </a:r>
            <a:r>
              <a:rPr lang="th-TH" sz="2000" dirty="0">
                <a:solidFill>
                  <a:schemeClr val="tx1"/>
                </a:solidFill>
              </a:rPr>
              <a:t>เก็บวัสดุเข้าคลัง</a:t>
            </a:r>
          </a:p>
          <a:p>
            <a:pPr algn="ctr" eaLnBrk="1" hangingPunct="1">
              <a:defRPr/>
            </a:pPr>
            <a:endParaRPr lang="th-TH" sz="2000" dirty="0">
              <a:solidFill>
                <a:schemeClr val="tx1"/>
              </a:solidFill>
            </a:endParaRPr>
          </a:p>
        </p:txBody>
      </p:sp>
      <p:cxnSp>
        <p:nvCxnSpPr>
          <p:cNvPr id="11" name="ตัวเชื่อมต่อตรง 10">
            <a:extLst>
              <a:ext uri="{FF2B5EF4-FFF2-40B4-BE49-F238E27FC236}">
                <a16:creationId xmlns="" xmlns:a16="http://schemas.microsoft.com/office/drawing/2014/main" id="{C444B16B-52F2-7161-03FB-7F77E9BEB704}"/>
              </a:ext>
            </a:extLst>
          </p:cNvPr>
          <p:cNvCxnSpPr/>
          <p:nvPr/>
        </p:nvCxnSpPr>
        <p:spPr>
          <a:xfrm rot="16200000" flipH="1">
            <a:off x="1684020" y="2504600"/>
            <a:ext cx="19843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ตัวเชื่อมต่อตรง 11">
            <a:extLst>
              <a:ext uri="{FF2B5EF4-FFF2-40B4-BE49-F238E27FC236}">
                <a16:creationId xmlns="" xmlns:a16="http://schemas.microsoft.com/office/drawing/2014/main" id="{BC42B24B-5D20-9CC9-CE4A-95DFCD68701C}"/>
              </a:ext>
            </a:extLst>
          </p:cNvPr>
          <p:cNvCxnSpPr/>
          <p:nvPr/>
        </p:nvCxnSpPr>
        <p:spPr>
          <a:xfrm rot="16200000" flipH="1">
            <a:off x="1667351" y="3108644"/>
            <a:ext cx="200025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>
            <a:extLst>
              <a:ext uri="{FF2B5EF4-FFF2-40B4-BE49-F238E27FC236}">
                <a16:creationId xmlns="" xmlns:a16="http://schemas.microsoft.com/office/drawing/2014/main" id="{3C83ADE6-5150-1C21-8459-6D6A9AEDD4D2}"/>
              </a:ext>
            </a:extLst>
          </p:cNvPr>
          <p:cNvCxnSpPr/>
          <p:nvPr/>
        </p:nvCxnSpPr>
        <p:spPr>
          <a:xfrm rot="16200000" flipH="1">
            <a:off x="1672908" y="3755550"/>
            <a:ext cx="19843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ตัวเชื่อมต่อตรง 13">
            <a:extLst>
              <a:ext uri="{FF2B5EF4-FFF2-40B4-BE49-F238E27FC236}">
                <a16:creationId xmlns="" xmlns:a16="http://schemas.microsoft.com/office/drawing/2014/main" id="{CE25F34D-5408-114E-E31D-43AA176C5BA7}"/>
              </a:ext>
            </a:extLst>
          </p:cNvPr>
          <p:cNvCxnSpPr/>
          <p:nvPr/>
        </p:nvCxnSpPr>
        <p:spPr>
          <a:xfrm rot="16200000" flipH="1">
            <a:off x="4888389" y="2361407"/>
            <a:ext cx="19843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ตัวเชื่อมต่อตรง 14">
            <a:extLst>
              <a:ext uri="{FF2B5EF4-FFF2-40B4-BE49-F238E27FC236}">
                <a16:creationId xmlns="" xmlns:a16="http://schemas.microsoft.com/office/drawing/2014/main" id="{286473A0-D9C7-3B44-5131-EC99E87E7C20}"/>
              </a:ext>
            </a:extLst>
          </p:cNvPr>
          <p:cNvCxnSpPr/>
          <p:nvPr/>
        </p:nvCxnSpPr>
        <p:spPr>
          <a:xfrm rot="16200000" flipH="1">
            <a:off x="4882039" y="3017045"/>
            <a:ext cx="200025" cy="15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ตัวเชื่อมต่อตรง 15">
            <a:extLst>
              <a:ext uri="{FF2B5EF4-FFF2-40B4-BE49-F238E27FC236}">
                <a16:creationId xmlns="" xmlns:a16="http://schemas.microsoft.com/office/drawing/2014/main" id="{803D604E-20B7-0266-578F-E3C78DE59235}"/>
              </a:ext>
            </a:extLst>
          </p:cNvPr>
          <p:cNvCxnSpPr/>
          <p:nvPr/>
        </p:nvCxnSpPr>
        <p:spPr>
          <a:xfrm rot="16200000" flipH="1">
            <a:off x="4877276" y="3664745"/>
            <a:ext cx="198437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>
            <a:extLst>
              <a:ext uri="{FF2B5EF4-FFF2-40B4-BE49-F238E27FC236}">
                <a16:creationId xmlns="" xmlns:a16="http://schemas.microsoft.com/office/drawing/2014/main" id="{6B97A49D-181E-DAAB-A1DF-518C305919ED}"/>
              </a:ext>
            </a:extLst>
          </p:cNvPr>
          <p:cNvCxnSpPr/>
          <p:nvPr/>
        </p:nvCxnSpPr>
        <p:spPr>
          <a:xfrm rot="16200000" flipH="1">
            <a:off x="1677670" y="1868013"/>
            <a:ext cx="200025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81">
            <a:extLst>
              <a:ext uri="{FF2B5EF4-FFF2-40B4-BE49-F238E27FC236}">
                <a16:creationId xmlns="" xmlns:a16="http://schemas.microsoft.com/office/drawing/2014/main" id="{EE2D0C45-D8BE-4302-2B98-7DD60F776AE2}"/>
              </a:ext>
            </a:extLst>
          </p:cNvPr>
          <p:cNvSpPr txBox="1"/>
          <p:nvPr/>
        </p:nvSpPr>
        <p:spPr>
          <a:xfrm>
            <a:off x="4219258" y="1273176"/>
            <a:ext cx="1666875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1800" b="1" dirty="0">
                <a:cs typeface="+mn-cs"/>
              </a:rPr>
              <a:t>บันทึกเป็นสินทรัพย์</a:t>
            </a:r>
          </a:p>
        </p:txBody>
      </p:sp>
      <p:cxnSp>
        <p:nvCxnSpPr>
          <p:cNvPr id="20" name="ตัวเชื่อมต่อตรง 19">
            <a:extLst>
              <a:ext uri="{FF2B5EF4-FFF2-40B4-BE49-F238E27FC236}">
                <a16:creationId xmlns="" xmlns:a16="http://schemas.microsoft.com/office/drawing/2014/main" id="{EC4FB367-1165-FF30-FEB2-7AFA02105017}"/>
              </a:ext>
            </a:extLst>
          </p:cNvPr>
          <p:cNvCxnSpPr/>
          <p:nvPr/>
        </p:nvCxnSpPr>
        <p:spPr>
          <a:xfrm rot="16200000" flipH="1">
            <a:off x="4872514" y="1735932"/>
            <a:ext cx="19843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แผนผังลำดับงาน: ข้อมูล 87">
            <a:extLst>
              <a:ext uri="{FF2B5EF4-FFF2-40B4-BE49-F238E27FC236}">
                <a16:creationId xmlns="" xmlns:a16="http://schemas.microsoft.com/office/drawing/2014/main" id="{A1B259BB-5ADD-85FE-ED63-E06EA7E6FEDC}"/>
              </a:ext>
            </a:extLst>
          </p:cNvPr>
          <p:cNvSpPr/>
          <p:nvPr/>
        </p:nvSpPr>
        <p:spPr>
          <a:xfrm>
            <a:off x="4066858" y="3133726"/>
            <a:ext cx="1871662" cy="446087"/>
          </a:xfrm>
          <a:prstGeom prst="flowChartInputOutp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1600" dirty="0" err="1">
                <a:solidFill>
                  <a:schemeClr val="tx1"/>
                </a:solidFill>
              </a:rPr>
              <a:t>จนท.</a:t>
            </a:r>
            <a:r>
              <a:rPr lang="th-TH" sz="1600" dirty="0">
                <a:solidFill>
                  <a:schemeClr val="tx1"/>
                </a:solidFill>
              </a:rPr>
              <a:t> ลงทะเบียน         รับวัสดุ</a:t>
            </a:r>
          </a:p>
        </p:txBody>
      </p:sp>
      <p:sp>
        <p:nvSpPr>
          <p:cNvPr id="22" name="แผนผังลำดับงาน: กระบวนการ 88">
            <a:extLst>
              <a:ext uri="{FF2B5EF4-FFF2-40B4-BE49-F238E27FC236}">
                <a16:creationId xmlns="" xmlns:a16="http://schemas.microsoft.com/office/drawing/2014/main" id="{CD8D93CD-FE81-297A-684C-96C60EE8188D}"/>
              </a:ext>
            </a:extLst>
          </p:cNvPr>
          <p:cNvSpPr/>
          <p:nvPr/>
        </p:nvSpPr>
        <p:spPr>
          <a:xfrm>
            <a:off x="4219258" y="3775076"/>
            <a:ext cx="1651000" cy="441325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2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ผู้ใช้ทำใบเบิก</a:t>
            </a:r>
          </a:p>
          <a:p>
            <a:pPr algn="ctr" eaLnBrk="1" hangingPunct="1">
              <a:defRPr/>
            </a:pP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23" name="แผนผังลำดับงาน: ข้อมูล 89">
            <a:extLst>
              <a:ext uri="{FF2B5EF4-FFF2-40B4-BE49-F238E27FC236}">
                <a16:creationId xmlns="" xmlns:a16="http://schemas.microsoft.com/office/drawing/2014/main" id="{2798F9F7-7D07-F2AC-3A64-9E76049B813A}"/>
              </a:ext>
            </a:extLst>
          </p:cNvPr>
          <p:cNvSpPr/>
          <p:nvPr/>
        </p:nvSpPr>
        <p:spPr>
          <a:xfrm>
            <a:off x="3957320" y="4421188"/>
            <a:ext cx="1870075" cy="447675"/>
          </a:xfrm>
          <a:prstGeom prst="flowChartInputOutp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1600" dirty="0" err="1">
                <a:solidFill>
                  <a:schemeClr val="tx1"/>
                </a:solidFill>
              </a:rPr>
              <a:t>จนท.</a:t>
            </a:r>
            <a:r>
              <a:rPr lang="th-TH" sz="1600" dirty="0">
                <a:solidFill>
                  <a:schemeClr val="tx1"/>
                </a:solidFill>
              </a:rPr>
              <a:t> ลงทะเบียน         จ่ายวัสดุ</a:t>
            </a:r>
          </a:p>
        </p:txBody>
      </p:sp>
      <p:cxnSp>
        <p:nvCxnSpPr>
          <p:cNvPr id="24" name="ตัวเชื่อมต่อตรง 23">
            <a:extLst>
              <a:ext uri="{FF2B5EF4-FFF2-40B4-BE49-F238E27FC236}">
                <a16:creationId xmlns="" xmlns:a16="http://schemas.microsoft.com/office/drawing/2014/main" id="{DDD65960-8B7C-1B09-B04A-D572D338F3FD}"/>
              </a:ext>
            </a:extLst>
          </p:cNvPr>
          <p:cNvCxnSpPr/>
          <p:nvPr/>
        </p:nvCxnSpPr>
        <p:spPr>
          <a:xfrm rot="16200000" flipH="1">
            <a:off x="4882039" y="4320382"/>
            <a:ext cx="200025" cy="158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แผนผังลำดับงาน: กระบวนการ 91">
            <a:extLst>
              <a:ext uri="{FF2B5EF4-FFF2-40B4-BE49-F238E27FC236}">
                <a16:creationId xmlns="" xmlns:a16="http://schemas.microsoft.com/office/drawing/2014/main" id="{C5EDE78D-7910-A1F6-19D7-7D0D3832E319}"/>
              </a:ext>
            </a:extLst>
          </p:cNvPr>
          <p:cNvSpPr/>
          <p:nvPr/>
        </p:nvSpPr>
        <p:spPr>
          <a:xfrm>
            <a:off x="4193858" y="5094288"/>
            <a:ext cx="1649412" cy="4826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2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th-TH" sz="1800" dirty="0">
                <a:solidFill>
                  <a:schemeClr val="tx1"/>
                </a:solidFill>
              </a:rPr>
              <a:t>ตรวจนับวัสดุคงเหลือ</a:t>
            </a:r>
          </a:p>
          <a:p>
            <a:pPr algn="ctr" eaLnBrk="1" hangingPunct="1">
              <a:defRPr/>
            </a:pPr>
            <a:endParaRPr lang="th-TH" sz="2000" dirty="0">
              <a:solidFill>
                <a:schemeClr val="tx1"/>
              </a:solidFill>
            </a:endParaRPr>
          </a:p>
        </p:txBody>
      </p:sp>
      <p:cxnSp>
        <p:nvCxnSpPr>
          <p:cNvPr id="26" name="ตัวเชื่อมต่อตรง 25">
            <a:extLst>
              <a:ext uri="{FF2B5EF4-FFF2-40B4-BE49-F238E27FC236}">
                <a16:creationId xmlns="" xmlns:a16="http://schemas.microsoft.com/office/drawing/2014/main" id="{D17FF4DD-BBA8-B99C-D7D1-69D6C26BB4C3}"/>
              </a:ext>
            </a:extLst>
          </p:cNvPr>
          <p:cNvCxnSpPr/>
          <p:nvPr/>
        </p:nvCxnSpPr>
        <p:spPr>
          <a:xfrm rot="16200000" flipH="1">
            <a:off x="4887595" y="4978401"/>
            <a:ext cx="200025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แผนผังลำดับงาน: กระบวนการ 93">
            <a:extLst>
              <a:ext uri="{FF2B5EF4-FFF2-40B4-BE49-F238E27FC236}">
                <a16:creationId xmlns="" xmlns:a16="http://schemas.microsoft.com/office/drawing/2014/main" id="{8825A21C-8E6F-FA29-5EB2-5999FB10B982}"/>
              </a:ext>
            </a:extLst>
          </p:cNvPr>
          <p:cNvSpPr/>
          <p:nvPr/>
        </p:nvSpPr>
        <p:spPr>
          <a:xfrm>
            <a:off x="4187508" y="5803901"/>
            <a:ext cx="1651000" cy="42545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2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th-TH" sz="1800" dirty="0">
                <a:solidFill>
                  <a:schemeClr val="tx1"/>
                </a:solidFill>
              </a:rPr>
              <a:t>ปรับปรุงวัสดุ </a:t>
            </a:r>
            <a:r>
              <a:rPr lang="en-US" sz="1800" dirty="0">
                <a:solidFill>
                  <a:schemeClr val="tx1"/>
                </a:solidFill>
              </a:rPr>
              <a:t>GFMIS</a:t>
            </a:r>
            <a:endParaRPr lang="th-TH" sz="18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endParaRPr lang="th-TH" sz="2000" dirty="0">
              <a:solidFill>
                <a:schemeClr val="tx1"/>
              </a:solidFill>
            </a:endParaRPr>
          </a:p>
        </p:txBody>
      </p:sp>
      <p:cxnSp>
        <p:nvCxnSpPr>
          <p:cNvPr id="28" name="ตัวเชื่อมต่อตรง 27">
            <a:extLst>
              <a:ext uri="{FF2B5EF4-FFF2-40B4-BE49-F238E27FC236}">
                <a16:creationId xmlns="" xmlns:a16="http://schemas.microsoft.com/office/drawing/2014/main" id="{2E331260-5691-C699-1BB0-5527D3399909}"/>
              </a:ext>
            </a:extLst>
          </p:cNvPr>
          <p:cNvCxnSpPr/>
          <p:nvPr/>
        </p:nvCxnSpPr>
        <p:spPr>
          <a:xfrm rot="16200000" flipH="1">
            <a:off x="4912995" y="5688014"/>
            <a:ext cx="200025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วงรี 29">
            <a:extLst>
              <a:ext uri="{FF2B5EF4-FFF2-40B4-BE49-F238E27FC236}">
                <a16:creationId xmlns="" xmlns:a16="http://schemas.microsoft.com/office/drawing/2014/main" id="{A14C6FAB-0460-D712-AA8F-1EA7B43B9DE9}"/>
              </a:ext>
            </a:extLst>
          </p:cNvPr>
          <p:cNvSpPr/>
          <p:nvPr/>
        </p:nvSpPr>
        <p:spPr>
          <a:xfrm>
            <a:off x="4766151" y="6420010"/>
            <a:ext cx="493712" cy="37306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1" name="วงรี 30">
            <a:extLst>
              <a:ext uri="{FF2B5EF4-FFF2-40B4-BE49-F238E27FC236}">
                <a16:creationId xmlns="" xmlns:a16="http://schemas.microsoft.com/office/drawing/2014/main" id="{7507E8FC-A987-7BD6-06B7-3717972655D0}"/>
              </a:ext>
            </a:extLst>
          </p:cNvPr>
          <p:cNvSpPr/>
          <p:nvPr/>
        </p:nvSpPr>
        <p:spPr>
          <a:xfrm>
            <a:off x="1536382" y="3875882"/>
            <a:ext cx="493713" cy="37306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2" name="แผนผังลำดับงาน: กระบวนการ 104">
            <a:extLst>
              <a:ext uri="{FF2B5EF4-FFF2-40B4-BE49-F238E27FC236}">
                <a16:creationId xmlns="" xmlns:a16="http://schemas.microsoft.com/office/drawing/2014/main" id="{F52AADBB-BB4E-BB61-9920-39456CB4DA8D}"/>
              </a:ext>
            </a:extLst>
          </p:cNvPr>
          <p:cNvSpPr/>
          <p:nvPr/>
        </p:nvSpPr>
        <p:spPr>
          <a:xfrm>
            <a:off x="7743508" y="1484313"/>
            <a:ext cx="2344738" cy="45085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กรรมการตรวจรับ</a:t>
            </a:r>
          </a:p>
        </p:txBody>
      </p:sp>
      <p:sp>
        <p:nvSpPr>
          <p:cNvPr id="33" name="แผนผังลำดับงาน: กระบวนการ 110">
            <a:extLst>
              <a:ext uri="{FF2B5EF4-FFF2-40B4-BE49-F238E27FC236}">
                <a16:creationId xmlns="" xmlns:a16="http://schemas.microsoft.com/office/drawing/2014/main" id="{0EBB8682-7432-A122-237E-692C3EBE1F8B}"/>
              </a:ext>
            </a:extLst>
          </p:cNvPr>
          <p:cNvSpPr/>
          <p:nvPr/>
        </p:nvSpPr>
        <p:spPr>
          <a:xfrm>
            <a:off x="7618096" y="3660776"/>
            <a:ext cx="2417762" cy="461962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สำรวจครุภัณฑ์ประจำปี</a:t>
            </a:r>
          </a:p>
        </p:txBody>
      </p:sp>
      <p:sp>
        <p:nvSpPr>
          <p:cNvPr id="34" name="แผนผังลำดับงาน: ข้อมูล 111">
            <a:extLst>
              <a:ext uri="{FF2B5EF4-FFF2-40B4-BE49-F238E27FC236}">
                <a16:creationId xmlns="" xmlns:a16="http://schemas.microsoft.com/office/drawing/2014/main" id="{1D584E53-9BB3-3F5B-418D-598BF7D9E215}"/>
              </a:ext>
            </a:extLst>
          </p:cNvPr>
          <p:cNvSpPr/>
          <p:nvPr/>
        </p:nvSpPr>
        <p:spPr>
          <a:xfrm>
            <a:off x="7481571" y="2155826"/>
            <a:ext cx="2659062" cy="557212"/>
          </a:xfrm>
          <a:prstGeom prst="flowChartInputOutp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1800" dirty="0" err="1">
                <a:solidFill>
                  <a:schemeClr val="tx1"/>
                </a:solidFill>
              </a:rPr>
              <a:t>จนท.</a:t>
            </a:r>
            <a:r>
              <a:rPr lang="th-TH" sz="1800" dirty="0">
                <a:solidFill>
                  <a:schemeClr val="tx1"/>
                </a:solidFill>
              </a:rPr>
              <a:t> ให้รหัสครุภัณฑ์      ลงทะเบียนครุภัณฑ์</a:t>
            </a:r>
          </a:p>
        </p:txBody>
      </p:sp>
      <p:sp>
        <p:nvSpPr>
          <p:cNvPr id="35" name="แผนผังลำดับงาน: ข้อมูล 112">
            <a:extLst>
              <a:ext uri="{FF2B5EF4-FFF2-40B4-BE49-F238E27FC236}">
                <a16:creationId xmlns="" xmlns:a16="http://schemas.microsoft.com/office/drawing/2014/main" id="{604222CE-74FF-3130-1F0A-3211AFBB5162}"/>
              </a:ext>
            </a:extLst>
          </p:cNvPr>
          <p:cNvSpPr/>
          <p:nvPr/>
        </p:nvSpPr>
        <p:spPr>
          <a:xfrm>
            <a:off x="7454583" y="2940051"/>
            <a:ext cx="2659063" cy="541337"/>
          </a:xfrm>
          <a:prstGeom prst="flowChartInputOutp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1800" dirty="0">
                <a:solidFill>
                  <a:schemeClr val="tx1"/>
                </a:solidFill>
              </a:rPr>
              <a:t>(หากมีการซ่อม)</a:t>
            </a:r>
          </a:p>
          <a:p>
            <a:pPr algn="ctr" eaLnBrk="1" hangingPunct="1">
              <a:defRPr/>
            </a:pPr>
            <a:r>
              <a:rPr lang="th-TH" sz="1800" dirty="0">
                <a:solidFill>
                  <a:schemeClr val="tx1"/>
                </a:solidFill>
              </a:rPr>
              <a:t>บันทึกประวัติการซ่อม</a:t>
            </a:r>
          </a:p>
        </p:txBody>
      </p:sp>
      <p:sp>
        <p:nvSpPr>
          <p:cNvPr id="36" name="แผนผังลำดับงาน: กระบวนการ 114">
            <a:extLst>
              <a:ext uri="{FF2B5EF4-FFF2-40B4-BE49-F238E27FC236}">
                <a16:creationId xmlns="" xmlns:a16="http://schemas.microsoft.com/office/drawing/2014/main" id="{331F4282-163E-68A4-D865-03ED385FF068}"/>
              </a:ext>
            </a:extLst>
          </p:cNvPr>
          <p:cNvSpPr/>
          <p:nvPr/>
        </p:nvSpPr>
        <p:spPr>
          <a:xfrm>
            <a:off x="6535421" y="4941888"/>
            <a:ext cx="2197100" cy="1376363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sz="1800" dirty="0">
                <a:solidFill>
                  <a:schemeClr val="tx1"/>
                </a:solidFill>
              </a:rPr>
              <a:t>1.</a:t>
            </a:r>
            <a:r>
              <a:rPr lang="th-TH" sz="2000" dirty="0">
                <a:solidFill>
                  <a:schemeClr val="tx1"/>
                </a:solidFill>
              </a:rPr>
              <a:t>แต่งตั้งกรรมการตรวจสอบ</a:t>
            </a:r>
          </a:p>
          <a:p>
            <a:pPr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   ข้อเท็จจริง</a:t>
            </a:r>
          </a:p>
          <a:p>
            <a:pPr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2.อนุมัติขอจำหน่าย</a:t>
            </a:r>
          </a:p>
          <a:p>
            <a:pPr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3.จำหน่าย(ขายทอดตลาด)</a:t>
            </a:r>
          </a:p>
        </p:txBody>
      </p:sp>
      <p:sp>
        <p:nvSpPr>
          <p:cNvPr id="37" name="แผนผังลำดับงาน: กระบวนการ 115">
            <a:extLst>
              <a:ext uri="{FF2B5EF4-FFF2-40B4-BE49-F238E27FC236}">
                <a16:creationId xmlns="" xmlns:a16="http://schemas.microsoft.com/office/drawing/2014/main" id="{0B9B0AD8-9A7F-AD3B-D9CF-02E843124E99}"/>
              </a:ext>
            </a:extLst>
          </p:cNvPr>
          <p:cNvSpPr/>
          <p:nvPr/>
        </p:nvSpPr>
        <p:spPr>
          <a:xfrm>
            <a:off x="9063038" y="4951255"/>
            <a:ext cx="1738313" cy="13716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2000" dirty="0">
              <a:solidFill>
                <a:schemeClr val="tx1"/>
              </a:solidFill>
            </a:endParaRPr>
          </a:p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จัดทำบัญชีรายละเอียดประจำปี</a:t>
            </a:r>
          </a:p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ค่าเสื่อราคาสะสมครุภัณฑ์</a:t>
            </a:r>
          </a:p>
          <a:p>
            <a:pPr algn="ctr" eaLnBrk="1" hangingPunct="1">
              <a:defRPr/>
            </a:pPr>
            <a:endParaRPr lang="th-TH" sz="2000" dirty="0">
              <a:solidFill>
                <a:schemeClr val="tx1"/>
              </a:solidFill>
            </a:endParaRPr>
          </a:p>
        </p:txBody>
      </p:sp>
      <p:sp>
        <p:nvSpPr>
          <p:cNvPr id="38" name="TextBox 116">
            <a:extLst>
              <a:ext uri="{FF2B5EF4-FFF2-40B4-BE49-F238E27FC236}">
                <a16:creationId xmlns="" xmlns:a16="http://schemas.microsoft.com/office/drawing/2014/main" id="{E5A5D79E-2D25-0859-3522-D89EBB510074}"/>
              </a:ext>
            </a:extLst>
          </p:cNvPr>
          <p:cNvSpPr txBox="1"/>
          <p:nvPr/>
        </p:nvSpPr>
        <p:spPr>
          <a:xfrm>
            <a:off x="7397433" y="4368801"/>
            <a:ext cx="693738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1800" b="1" dirty="0">
                <a:solidFill>
                  <a:srgbClr val="C00000"/>
                </a:solidFill>
                <a:cs typeface="+mn-cs"/>
              </a:rPr>
              <a:t>ชำรุด</a:t>
            </a:r>
          </a:p>
        </p:txBody>
      </p:sp>
      <p:sp>
        <p:nvSpPr>
          <p:cNvPr id="39" name="TextBox 117">
            <a:extLst>
              <a:ext uri="{FF2B5EF4-FFF2-40B4-BE49-F238E27FC236}">
                <a16:creationId xmlns="" xmlns:a16="http://schemas.microsoft.com/office/drawing/2014/main" id="{2C5C0EF8-1461-2155-FFCC-0D120220B967}"/>
              </a:ext>
            </a:extLst>
          </p:cNvPr>
          <p:cNvSpPr txBox="1"/>
          <p:nvPr/>
        </p:nvSpPr>
        <p:spPr>
          <a:xfrm>
            <a:off x="9602788" y="4405155"/>
            <a:ext cx="752475" cy="3698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1800" b="1" dirty="0">
                <a:cs typeface="+mn-cs"/>
              </a:rPr>
              <a:t>ปกติ</a:t>
            </a:r>
          </a:p>
        </p:txBody>
      </p:sp>
      <p:cxnSp>
        <p:nvCxnSpPr>
          <p:cNvPr id="40" name="ลูกศรเชื่อมต่อแบบตรง 39">
            <a:extLst>
              <a:ext uri="{FF2B5EF4-FFF2-40B4-BE49-F238E27FC236}">
                <a16:creationId xmlns="" xmlns:a16="http://schemas.microsoft.com/office/drawing/2014/main" id="{EAE8BD74-38F3-6F1A-79BA-1A41D19ACBB8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9802812" y="4157505"/>
            <a:ext cx="176214" cy="247650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ลูกศรเชื่อมต่อแบบตรง 40">
            <a:extLst>
              <a:ext uri="{FF2B5EF4-FFF2-40B4-BE49-F238E27FC236}">
                <a16:creationId xmlns="" xmlns:a16="http://schemas.microsoft.com/office/drawing/2014/main" id="{F9109DE6-2BD1-3FFF-5D90-6DC15AE75C85}"/>
              </a:ext>
            </a:extLst>
          </p:cNvPr>
          <p:cNvCxnSpPr>
            <a:cxnSpLocks/>
            <a:endCxn id="38" idx="0"/>
          </p:cNvCxnSpPr>
          <p:nvPr/>
        </p:nvCxnSpPr>
        <p:spPr>
          <a:xfrm flipH="1">
            <a:off x="7744302" y="4137026"/>
            <a:ext cx="235745" cy="231775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ตรง 41">
            <a:extLst>
              <a:ext uri="{FF2B5EF4-FFF2-40B4-BE49-F238E27FC236}">
                <a16:creationId xmlns="" xmlns:a16="http://schemas.microsoft.com/office/drawing/2014/main" id="{92D610B2-5FA2-50A7-35F0-F6808B84DD28}"/>
              </a:ext>
            </a:extLst>
          </p:cNvPr>
          <p:cNvCxnSpPr/>
          <p:nvPr/>
        </p:nvCxnSpPr>
        <p:spPr>
          <a:xfrm rot="16200000" flipH="1">
            <a:off x="8732520" y="1368426"/>
            <a:ext cx="20002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>
            <a:extLst>
              <a:ext uri="{FF2B5EF4-FFF2-40B4-BE49-F238E27FC236}">
                <a16:creationId xmlns="" xmlns:a16="http://schemas.microsoft.com/office/drawing/2014/main" id="{E03950F2-8213-50B7-20B9-A1DB01762F4E}"/>
              </a:ext>
            </a:extLst>
          </p:cNvPr>
          <p:cNvCxnSpPr/>
          <p:nvPr/>
        </p:nvCxnSpPr>
        <p:spPr>
          <a:xfrm rot="16200000" flipH="1">
            <a:off x="8737283" y="2035176"/>
            <a:ext cx="20002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ตรง 43">
            <a:extLst>
              <a:ext uri="{FF2B5EF4-FFF2-40B4-BE49-F238E27FC236}">
                <a16:creationId xmlns="" xmlns:a16="http://schemas.microsoft.com/office/drawing/2014/main" id="{39FF7103-0DB7-64AD-D458-AB2DD49322DD}"/>
              </a:ext>
            </a:extLst>
          </p:cNvPr>
          <p:cNvCxnSpPr/>
          <p:nvPr/>
        </p:nvCxnSpPr>
        <p:spPr>
          <a:xfrm rot="16200000" flipH="1">
            <a:off x="8721408" y="2808289"/>
            <a:ext cx="20002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>
            <a:extLst>
              <a:ext uri="{FF2B5EF4-FFF2-40B4-BE49-F238E27FC236}">
                <a16:creationId xmlns="" xmlns:a16="http://schemas.microsoft.com/office/drawing/2014/main" id="{3685E1C4-C4F2-F29D-FBE4-19951C2AE6C1}"/>
              </a:ext>
            </a:extLst>
          </p:cNvPr>
          <p:cNvCxnSpPr/>
          <p:nvPr/>
        </p:nvCxnSpPr>
        <p:spPr>
          <a:xfrm rot="16200000" flipH="1">
            <a:off x="8716645" y="3559176"/>
            <a:ext cx="20002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ตรง 45">
            <a:extLst>
              <a:ext uri="{FF2B5EF4-FFF2-40B4-BE49-F238E27FC236}">
                <a16:creationId xmlns="" xmlns:a16="http://schemas.microsoft.com/office/drawing/2014/main" id="{8166750D-3EF8-C97B-BCD4-952FD48CF8F9}"/>
              </a:ext>
            </a:extLst>
          </p:cNvPr>
          <p:cNvCxnSpPr/>
          <p:nvPr/>
        </p:nvCxnSpPr>
        <p:spPr>
          <a:xfrm rot="16200000" flipH="1">
            <a:off x="7597458" y="4826001"/>
            <a:ext cx="20002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ตรง 46">
            <a:extLst>
              <a:ext uri="{FF2B5EF4-FFF2-40B4-BE49-F238E27FC236}">
                <a16:creationId xmlns="" xmlns:a16="http://schemas.microsoft.com/office/drawing/2014/main" id="{AD597847-BAAB-A250-B5BF-9107B929363F}"/>
              </a:ext>
            </a:extLst>
          </p:cNvPr>
          <p:cNvCxnSpPr/>
          <p:nvPr/>
        </p:nvCxnSpPr>
        <p:spPr>
          <a:xfrm rot="16200000" flipH="1">
            <a:off x="9882188" y="4846480"/>
            <a:ext cx="200025" cy="0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ตัวเชื่อมต่อ: หักมุม 50">
            <a:extLst>
              <a:ext uri="{FF2B5EF4-FFF2-40B4-BE49-F238E27FC236}">
                <a16:creationId xmlns="" xmlns:a16="http://schemas.microsoft.com/office/drawing/2014/main" id="{841ED1B5-5199-1F6F-963F-FC5A70C9DAE8}"/>
              </a:ext>
            </a:extLst>
          </p:cNvPr>
          <p:cNvCxnSpPr>
            <a:stCxn id="4" idx="6"/>
            <a:endCxn id="19" idx="0"/>
          </p:cNvCxnSpPr>
          <p:nvPr/>
        </p:nvCxnSpPr>
        <p:spPr>
          <a:xfrm>
            <a:off x="4537393" y="969963"/>
            <a:ext cx="515303" cy="30321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ตัวเชื่อมต่อ: หักมุม 54">
            <a:extLst>
              <a:ext uri="{FF2B5EF4-FFF2-40B4-BE49-F238E27FC236}">
                <a16:creationId xmlns="" xmlns:a16="http://schemas.microsoft.com/office/drawing/2014/main" id="{435B0B4F-33FF-8DAD-B92E-2ED6CF4853B3}"/>
              </a:ext>
            </a:extLst>
          </p:cNvPr>
          <p:cNvCxnSpPr>
            <a:stCxn id="4" idx="2"/>
            <a:endCxn id="8" idx="0"/>
          </p:cNvCxnSpPr>
          <p:nvPr/>
        </p:nvCxnSpPr>
        <p:spPr>
          <a:xfrm rot="10800000" flipV="1">
            <a:off x="1777684" y="969962"/>
            <a:ext cx="343535" cy="46863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ตัวเชื่อมต่อตรง 60">
            <a:extLst>
              <a:ext uri="{FF2B5EF4-FFF2-40B4-BE49-F238E27FC236}">
                <a16:creationId xmlns="" xmlns:a16="http://schemas.microsoft.com/office/drawing/2014/main" id="{34782277-FAEE-461E-220D-F026F16879B8}"/>
              </a:ext>
            </a:extLst>
          </p:cNvPr>
          <p:cNvCxnSpPr/>
          <p:nvPr/>
        </p:nvCxnSpPr>
        <p:spPr>
          <a:xfrm rot="16200000" flipH="1">
            <a:off x="4912995" y="6345238"/>
            <a:ext cx="200025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กล่องข้อความ 61">
            <a:extLst>
              <a:ext uri="{FF2B5EF4-FFF2-40B4-BE49-F238E27FC236}">
                <a16:creationId xmlns="" xmlns:a16="http://schemas.microsoft.com/office/drawing/2014/main" id="{0A93320E-DB27-F2AA-B037-FB196990B5BE}"/>
              </a:ext>
            </a:extLst>
          </p:cNvPr>
          <p:cNvSpPr txBox="1"/>
          <p:nvPr/>
        </p:nvSpPr>
        <p:spPr>
          <a:xfrm>
            <a:off x="485260" y="5491262"/>
            <a:ext cx="322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การควบคุมดูแลรักษา</a:t>
            </a:r>
            <a:endParaRPr lang="th-TH" sz="3600" u="sng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9948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: มุมมน 4">
            <a:extLst>
              <a:ext uri="{FF2B5EF4-FFF2-40B4-BE49-F238E27FC236}">
                <a16:creationId xmlns="" xmlns:a16="http://schemas.microsoft.com/office/drawing/2014/main" id="{7F2B500F-E783-1D8D-A6F7-4021FDF42F06}"/>
              </a:ext>
            </a:extLst>
          </p:cNvPr>
          <p:cNvSpPr/>
          <p:nvPr/>
        </p:nvSpPr>
        <p:spPr>
          <a:xfrm>
            <a:off x="1858169" y="1135618"/>
            <a:ext cx="8714581" cy="489460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rgbClr val="FFCFC5"/>
              </a:solidFill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="" xmlns:a16="http://schemas.microsoft.com/office/drawing/2014/main" id="{D42910A7-4DE1-BEC8-A612-6550F7379215}"/>
              </a:ext>
            </a:extLst>
          </p:cNvPr>
          <p:cNvSpPr txBox="1"/>
          <p:nvPr/>
        </p:nvSpPr>
        <p:spPr>
          <a:xfrm>
            <a:off x="4363561" y="291227"/>
            <a:ext cx="3464878" cy="523220"/>
          </a:xfrm>
          <a:prstGeom prst="rect">
            <a:avLst/>
          </a:prstGeom>
          <a:noFill/>
          <a:ln w="19050">
            <a:solidFill>
              <a:srgbClr val="547A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งบประมาณกับการจัดซื้อจัดจ้าง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="" xmlns:a16="http://schemas.microsoft.com/office/drawing/2014/main" id="{2E0B3A52-0B5F-DEFF-8E64-E86A7122F230}"/>
              </a:ext>
            </a:extLst>
          </p:cNvPr>
          <p:cNvSpPr txBox="1"/>
          <p:nvPr/>
        </p:nvSpPr>
        <p:spPr>
          <a:xfrm>
            <a:off x="2303939" y="1254740"/>
            <a:ext cx="505206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defRPr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หลักการจำแนกประเภทรายจ่าย ตามงบประมาณ </a:t>
            </a:r>
            <a:endParaRPr lang="th-TH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defRPr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รายจ่ายตามงบประมาณจำแนกออกเป็น 2 ลักษณะ ได้แก่ </a:t>
            </a:r>
          </a:p>
          <a:p>
            <a:pPr eaLnBrk="1" hangingPunct="1">
              <a:defRPr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รายจ่ายของส่วนราชการ และรัฐวิสาหกิจ </a:t>
            </a:r>
          </a:p>
          <a:p>
            <a:pPr eaLnBrk="1" hangingPunct="1">
              <a:defRPr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2. รายจ่ายงบกลาง </a:t>
            </a:r>
          </a:p>
          <a:p>
            <a:endParaRPr lang="th-TH" dirty="0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="" xmlns:a16="http://schemas.microsoft.com/office/drawing/2014/main" id="{D835C427-4F18-01CC-B7AF-A65A862E17AE}"/>
              </a:ext>
            </a:extLst>
          </p:cNvPr>
          <p:cNvSpPr txBox="1"/>
          <p:nvPr/>
        </p:nvSpPr>
        <p:spPr>
          <a:xfrm>
            <a:off x="1858169" y="2721114"/>
            <a:ext cx="885825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endParaRPr lang="th-TH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>
              <a:defRPr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รายจ่ายของส่วนราชการและรัฐวิสาหกิจ หมายถึง รายจ่ายซึ่งกำหนดไว้สำหรับแต่ละส่วนราชการและรัฐวิสาหกิจโดยเฉพาะ จำแนกออกเป็น </a:t>
            </a:r>
            <a:r>
              <a:rPr 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5</a:t>
            </a: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ประเภทรายจ่าย ได้แก่ </a:t>
            </a:r>
          </a:p>
          <a:p>
            <a:pPr lvl="1" indent="-457200">
              <a:defRPr/>
            </a:pPr>
            <a:r>
              <a:rPr 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งบบุคลากร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 indent="-457200">
              <a:defRPr/>
            </a:pP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</a:t>
            </a:r>
            <a:r>
              <a:rPr lang="th-TH" sz="24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งบดำเนินงาน</a:t>
            </a:r>
            <a:endParaRPr lang="en-US" sz="2400" dirty="0">
              <a:solidFill>
                <a:srgbClr val="FF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 indent="-457200">
              <a:defRPr/>
            </a:pP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</a:t>
            </a:r>
            <a:r>
              <a:rPr lang="en-US" sz="24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</a:t>
            </a:r>
            <a:r>
              <a:rPr lang="th-TH" sz="24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งบลงทุน</a:t>
            </a:r>
            <a:endParaRPr lang="en-US" sz="2400" dirty="0">
              <a:solidFill>
                <a:srgbClr val="FF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 indent="-457200">
              <a:defRPr/>
            </a:pP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4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งบเงินอุดหนุน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 indent="-457200">
              <a:defRPr/>
            </a:pPr>
            <a:r>
              <a:rPr lang="en-US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5</a:t>
            </a: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งบรายจ่ายอื่น</a:t>
            </a:r>
            <a:endParaRPr lang="en-US" sz="2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0164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>
            <a:extLst>
              <a:ext uri="{FF2B5EF4-FFF2-40B4-BE49-F238E27FC236}">
                <a16:creationId xmlns="" xmlns:a16="http://schemas.microsoft.com/office/drawing/2014/main" id="{D6F87B27-8076-8EB7-3349-9DF110032324}"/>
              </a:ext>
            </a:extLst>
          </p:cNvPr>
          <p:cNvSpPr txBox="1"/>
          <p:nvPr/>
        </p:nvSpPr>
        <p:spPr>
          <a:xfrm>
            <a:off x="1314450" y="782121"/>
            <a:ext cx="1107567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defRPr/>
            </a:pPr>
            <a:endParaRPr lang="th-TH" sz="2000" b="1" dirty="0">
              <a:solidFill>
                <a:srgbClr val="0070C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lvl="1" indent="-457200">
              <a:defRPr/>
            </a:pPr>
            <a:r>
              <a:rPr lang="th-TH" sz="2000" b="1" dirty="0">
                <a:solidFill>
                  <a:srgbClr val="547A4D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 งบดำเนินงาน    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หมายถึง  รายจ่ายที่กำหนดให้จ่ายเพื่อการบริหารงานประจำ ได้แก่ รายจ่ายที่จ่ายในลักษณะ ค่าตอบแทน                      </a:t>
            </a:r>
          </a:p>
          <a:p>
            <a:pPr lvl="1" indent="-457200">
              <a:defRPr/>
            </a:pPr>
            <a:r>
              <a:rPr lang="th-TH" sz="2000" dirty="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                                      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ค่าใช้สอย ค่าวัสดุ และค่าสาธารณูปโภค รวมถึงรายจ่ายที่กำหนดให้จ่ายจากงบรายจ่ายอื่นใด</a:t>
            </a:r>
          </a:p>
          <a:p>
            <a:pPr lvl="1" indent="-457200">
              <a:defRPr/>
            </a:pPr>
            <a:r>
              <a:rPr lang="th-TH" sz="2000" dirty="0"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                                      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ea typeface="Calibri" pitchFamily="34" charset="0"/>
                <a:cs typeface="Browallia New" panose="020B0604020202020204" pitchFamily="34" charset="-34"/>
              </a:rPr>
              <a:t>ในลักษณะรายจ่ายดังกล่าว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th-TH" sz="2000" b="1" dirty="0">
                <a:solidFill>
                  <a:srgbClr val="547A4D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ค่าตอบแทน</a:t>
            </a:r>
            <a:r>
              <a:rPr lang="th-TH" sz="2000" dirty="0">
                <a:solidFill>
                  <a:srgbClr val="547A4D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หมายถึง  เงินที่จ่ายตอบแทนให้แก่ผู้ที่ปฏิบัติงานในทางราชการตามที่กระทรวงการคลังกำหนด </a:t>
            </a:r>
          </a:p>
          <a:p>
            <a:pPr lvl="1" indent="-457200">
              <a:defRPr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          เช่น ค่าเช่าบ้าน</a:t>
            </a:r>
          </a:p>
          <a:p>
            <a:pPr marL="342900" lvl="1" indent="-342900">
              <a:buFont typeface="Arial" panose="020B0604020202020204" pitchFamily="34" charset="0"/>
              <a:buChar char="•"/>
              <a:defRPr/>
            </a:pPr>
            <a:r>
              <a:rPr lang="th-TH" sz="2000" b="1" dirty="0">
                <a:solidFill>
                  <a:srgbClr val="547A4D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ค่าใช้สอย</a:t>
            </a:r>
            <a:r>
              <a:rPr lang="th-TH" sz="2000" dirty="0">
                <a:solidFill>
                  <a:srgbClr val="547A4D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หมายถึง  รายจ่ายเพื่อให้ได้มาซึ่งบริการ (ยกเว้นบริการสาธารณูปโภค สื่อสารและโทรคมนาคม) </a:t>
            </a:r>
          </a:p>
          <a:p>
            <a:pPr lvl="1" indent="-457200">
              <a:defRPr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          รายจ่ายที่เกี่ยวกับการ   รับรองและพิธีการ และรายจ่ายที่เกี่ยวเนื่องกับการปฏิบัติราชการที่</a:t>
            </a:r>
          </a:p>
          <a:p>
            <a:pPr lvl="1" indent="-457200">
              <a:defRPr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          ไม่เข้าลักษณะรายจ่ายอื่น  เช่น </a:t>
            </a:r>
            <a:r>
              <a:rPr lang="th-TH" sz="2000" u="sng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ค่าซ่อมแซมบำรุงรักษา</a:t>
            </a:r>
            <a:r>
              <a:rPr lang="th-TH" sz="20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ค่าจ้างเหมาบริการ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th-TH" sz="2000" b="1" dirty="0">
                <a:solidFill>
                  <a:srgbClr val="547A4D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ค่าวัสดุ            </a:t>
            </a: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หมายถึง  รายจ่ายเพื่อให้ได้มาซึ่งสิ่งของที่มีลักษณะโดยสภาพไม่คงทนถาวร หรือตามปกติมีอายุการ    </a:t>
            </a:r>
          </a:p>
          <a:p>
            <a:pPr eaLnBrk="1" hangingPunct="1">
              <a:defRPr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          ใช้งานไม่ยืนนาน สิ้นเปลือง หมดไป หรือเปลี่ยนสภาพไปในระยะเวลาอันสั้น รวมถึงรายจ่าย </a:t>
            </a:r>
          </a:p>
          <a:p>
            <a:pPr eaLnBrk="1" hangingPunct="1">
              <a:defRPr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          ดังต่อไปนี้ด้วย 	</a:t>
            </a:r>
          </a:p>
          <a:p>
            <a:pPr eaLnBrk="1" hangingPunct="1">
              <a:defRPr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          -    รายจ่ายเพื่อประกอบ ดัดแปลง ต่อเติม หรือปรังปรุงวัสดุ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defRPr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                      -    รายจ่ายเพื่อจัดหาโปรแกรมคอมพิวเตอร์ที่มีราคาต่อหน่วยหรือต่อชุดไม่เกิน 20,000 บาท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defRPr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                      -    รายจ่ายเพื่อจัดหาสิ่งของที่ใช้ในการซ่อมแซมบำรุงรักษาทรัพย์สินให้สามารถใช้งานได้ตามปกติ</a:t>
            </a:r>
            <a:endParaRPr lang="en-US" sz="20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defRPr/>
            </a:pPr>
            <a:r>
              <a:rPr 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                      -    รายจ่ายที่ต้องชำระพร้อมกับค่าวัสดุ เช่น ค่าขนส่ง ค่าภาษี ค่าประกันภัย ค่าติดตั้ง เป็นต้น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60435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="" xmlns:a16="http://schemas.microsoft.com/office/drawing/2014/main" id="{8C6E026A-4517-50D4-CC50-877429998293}"/>
              </a:ext>
            </a:extLst>
          </p:cNvPr>
          <p:cNvSpPr txBox="1"/>
          <p:nvPr/>
        </p:nvSpPr>
        <p:spPr>
          <a:xfrm>
            <a:off x="1230630" y="457200"/>
            <a:ext cx="116357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b="1" dirty="0">
                <a:solidFill>
                  <a:srgbClr val="547A4D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 งบลงทุน  </a:t>
            </a:r>
            <a:r>
              <a:rPr lang="th-TH" alt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หมายถึง รายจ่ายที่กำหนดให้จ่ายเพื่อการลงทุน ได้แก่ รายจ่ายที่จ่ายในลักษณะ</a:t>
            </a: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h-TH" altLang="th-TH" sz="2000" dirty="0">
                <a:solidFill>
                  <a:srgbClr val="547A4D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ค่าครุภัณฑ์  </a:t>
            </a:r>
            <a:r>
              <a:rPr lang="en-US" alt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alt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th-TH" sz="20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รายจ่ายที่กำหนดให้จ่ายเพื่อการลงทุน ได้แก่ รายจ่ายที่จ่ายในลักษณะโดยสภาพคงทนถาวร 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th-TH" altLang="th-TH" sz="20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หรือมีอายุการใช้งานยืนนาน ไม่สิ้นเปลือง หมดไป 	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th-TH" altLang="th-TH" sz="20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     - รายจ่ายเพื่อประกอบ ดัดแปลง ต่อเติม หรือปรับปรุงครุภัณฑ์</a:t>
            </a:r>
            <a:endParaRPr lang="en-US" altLang="th-TH" sz="20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th-TH" altLang="th-TH" sz="20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     - รายจ่ายเพื่อจัดหาโปรแกรมคอมพิวเตอร์ที่มีราคาต่อหน่วย หรือต่อชุดเกินกว่า 20,000 บาท</a:t>
            </a:r>
            <a:endParaRPr lang="en-US" altLang="th-TH" sz="20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th-TH" altLang="th-TH" sz="20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     - รายจ่ายเพื่อซ่อมแซมบำรุงรักษาโครงสร้างของครุภัณฑ์ขนาดใหญ่ เช่น เครื่องบิน เครื่องจักรกล ยานพาหนะ เป็นต้น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th-TH" altLang="th-TH" sz="20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       ซึ่งไม่รวมถึงค่าซ่อมบำรุงปกติหรือค่าซ่อมกลาง</a:t>
            </a:r>
            <a:endParaRPr lang="en-US" altLang="th-TH" sz="20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 - รายจ่ายเพื่อจ้างที่ปรึกษาในการจัดหาหรือปรับปรุงครุภัณฑ์</a:t>
            </a:r>
            <a:endParaRPr lang="en-US" altLang="th-TH" sz="20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 - รายจ่ายที่ต้องชำระพร้อมกับค่าครุภัณฑ์ เช่น ค่าขนส่ง ค่าภาษี ค่าประกันภัย ค่าติดตั้ง เป็นต้น</a:t>
            </a:r>
            <a:endParaRPr lang="en-US" altLang="th-TH" sz="20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800100" lvl="1" indent="-34290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th-TH" altLang="th-TH" sz="2000" dirty="0">
                <a:solidFill>
                  <a:srgbClr val="547A4D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ค่าที่ดินและสิ่งก่อสร้าง </a:t>
            </a:r>
            <a:r>
              <a:rPr lang="en-US" alt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: </a:t>
            </a:r>
            <a:r>
              <a:rPr lang="th-TH" altLang="th-TH" sz="2000" dirty="0">
                <a:solidFill>
                  <a:srgbClr val="0070C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รายจ่ายเพื่อให้ได้มาซึ่งที่ดิน และหรือสิ่งก่อสร้าง รวมถึงสิ่งต่าง ๆ ที่ติดตรึงกับที่ดินและสิ่งก่อสร้าง ดังต่อไปนี้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altLang="th-TH" sz="20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- รายจ่ายเพื่อจัดหาที่ดิน สิ่งก่อสร้าง</a:t>
            </a:r>
            <a:endParaRPr lang="en-US" altLang="th-TH" sz="20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</a:t>
            </a:r>
            <a:r>
              <a:rPr lang="th-TH" altLang="th-TH" sz="20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- </a:t>
            </a:r>
            <a:r>
              <a:rPr lang="th-TH" altLang="th-TH" sz="2000" u="sng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รายจ่ายเพื่อปรับปรุงที่ดิน รวมถึงรายจ่ายเพื่อดัดแปลง ต่อเติมหรือปรับปรุงสิ่งก่อสร้าง</a:t>
            </a:r>
            <a:r>
              <a:rPr lang="th-TH" altLang="th-TH" sz="20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altLang="th-TH" sz="2000" u="sng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ซึ่งทำให้ที่ดิน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                   </a:t>
            </a:r>
            <a:r>
              <a:rPr lang="th-TH" altLang="th-TH" sz="2000" u="sng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สิ่งก่อสร้างมีมูลค่าเพิ่มขึ้น</a:t>
            </a:r>
            <a:endParaRPr lang="en-US" altLang="th-TH" sz="2000" u="sng" dirty="0">
              <a:solidFill>
                <a:srgbClr val="FF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             - รายจ่ายเพื่อติดตั้งระบบไฟฟ้าหรือระบบประปา รวมถึงอุปกรณ์ต่าง ๆ ซึ่งเป็นการติดตั้งครั้งแรกในอาคาร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                                       ทั้งที่เป็นการดำเนินการพร้อมกันหรือภายหลังการก่อสร้างอาคาร รวมถึงการติดตั้งครั้งแรกในสถานที่ราชการ</a:t>
            </a:r>
            <a:endParaRPr lang="en-US" altLang="th-TH" sz="20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             - รายจ่ายเพื่อจ้างออกแบบ จ้างควบคุมงานที่จ่ายให้แก่เอกชนหรือนิติบุคคล</a:t>
            </a:r>
            <a:endParaRPr lang="en-US" altLang="th-TH" sz="20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             - รายจ่ายเพื่อจ้างที่ปรึกษาในการจัดหาหรือปรับปรุงที่ดินและสิ่งก่อสร้าง</a:t>
            </a:r>
            <a:endParaRPr lang="en-US" altLang="th-TH" sz="2000" dirty="0">
              <a:solidFill>
                <a:srgbClr val="00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 sz="2000" dirty="0">
                <a:solidFill>
                  <a:srgbClr val="00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		             - รายจ่ายเกี่ยวเนื่องกับที่ดินและหรือสิ่งก่อสร้าง เช่น ค่าเวนคืนที่ดิน ค่าชดเชยกรรมสิทธิ์ที่ดิน เป็นต้น                                                                                    </a:t>
            </a:r>
            <a:endParaRPr lang="en-US" altLang="th-TH" sz="2000" b="1" dirty="0">
              <a:solidFill>
                <a:srgbClr val="FF0000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23318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2">
            <a:extLst>
              <a:ext uri="{FF2B5EF4-FFF2-40B4-BE49-F238E27FC236}">
                <a16:creationId xmlns="" xmlns:a16="http://schemas.microsoft.com/office/drawing/2014/main" id="{66095639-4804-B0B8-02AE-583B0EA4FE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6260" y="776923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altLang="th-TH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endParaRPr lang="th-TH" alt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36A0AFA2-F73B-9444-DFBA-9EADBF507FC0}"/>
              </a:ext>
            </a:extLst>
          </p:cNvPr>
          <p:cNvSpPr txBox="1">
            <a:spLocks/>
          </p:cNvSpPr>
          <p:nvPr/>
        </p:nvSpPr>
        <p:spPr bwMode="auto">
          <a:xfrm>
            <a:off x="2729230" y="2045018"/>
            <a:ext cx="2838450" cy="766762"/>
          </a:xfrm>
          <a:prstGeom prst="rect">
            <a:avLst/>
          </a:prstGeom>
          <a:solidFill>
            <a:srgbClr val="FFCF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งบดำเนินงาน</a:t>
            </a:r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CFCB7317-E8B2-4B94-C5CC-87E9EFAB0110}"/>
              </a:ext>
            </a:extLst>
          </p:cNvPr>
          <p:cNvSpPr txBox="1">
            <a:spLocks/>
          </p:cNvSpPr>
          <p:nvPr/>
        </p:nvSpPr>
        <p:spPr>
          <a:xfrm>
            <a:off x="2749867" y="3034030"/>
            <a:ext cx="2774950" cy="28781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ใช้ในการจัดซื้อ/จัดจ้าง</a:t>
            </a:r>
            <a:endParaRPr lang="en-US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วัสดุ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ซ่อมแซม 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จ้างเหมาบริการ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ค่าเช่า</a:t>
            </a:r>
          </a:p>
          <a:p>
            <a:pPr eaLnBrk="1" hangingPunct="1">
              <a:lnSpc>
                <a:spcPct val="90000"/>
              </a:lnSpc>
              <a:defRPr/>
            </a:pPr>
            <a:endParaRPr lang="th-TH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ctr" eaLnBrk="1" hangingPunct="1">
              <a:lnSpc>
                <a:spcPct val="90000"/>
              </a:lnSpc>
              <a:defRPr/>
            </a:pPr>
            <a:endParaRPr lang="th-TH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989183F6-9376-5B0E-0D7D-A448876936BE}"/>
              </a:ext>
            </a:extLst>
          </p:cNvPr>
          <p:cNvSpPr txBox="1">
            <a:spLocks/>
          </p:cNvSpPr>
          <p:nvPr/>
        </p:nvSpPr>
        <p:spPr bwMode="auto">
          <a:xfrm>
            <a:off x="6602730" y="2045018"/>
            <a:ext cx="2800350" cy="814387"/>
          </a:xfrm>
          <a:prstGeom prst="rect">
            <a:avLst/>
          </a:prstGeom>
          <a:solidFill>
            <a:srgbClr val="FFCFC5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งบลงทุน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0A359631-D96F-5A6F-583C-CF1B8BD5DFAE}"/>
              </a:ext>
            </a:extLst>
          </p:cNvPr>
          <p:cNvSpPr txBox="1">
            <a:spLocks/>
          </p:cNvSpPr>
          <p:nvPr/>
        </p:nvSpPr>
        <p:spPr>
          <a:xfrm>
            <a:off x="6586855" y="3040380"/>
            <a:ext cx="2843212" cy="287178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ใช้ในการจัดซื้อ/จัดจ้าง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ครุภัณฑ์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ที่ดิน</a:t>
            </a:r>
          </a:p>
          <a:p>
            <a:pPr marL="342900" indent="-3429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       สิ่งก่อสร้าง</a:t>
            </a:r>
          </a:p>
          <a:p>
            <a:pPr eaLnBrk="1" hangingPunct="1">
              <a:lnSpc>
                <a:spcPct val="90000"/>
              </a:lnSpc>
              <a:defRPr/>
            </a:pPr>
            <a:endParaRPr lang="th-TH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th-TH" sz="24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 (ค่าใช้จ่ายที่มีลักษณะลงทุน)</a:t>
            </a:r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9E407B1-5291-113F-3E2A-6B50F37A6DA6}"/>
              </a:ext>
            </a:extLst>
          </p:cNvPr>
          <p:cNvSpPr txBox="1">
            <a:spLocks/>
          </p:cNvSpPr>
          <p:nvPr/>
        </p:nvSpPr>
        <p:spPr bwMode="auto">
          <a:xfrm>
            <a:off x="2218690" y="603251"/>
            <a:ext cx="7754620" cy="1012825"/>
          </a:xfrm>
          <a:prstGeom prst="rect">
            <a:avLst/>
          </a:prstGeom>
          <a:solidFill>
            <a:srgbClr val="F7EAD7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th-TH" sz="4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รายจ่าย (งบประมาณ) กับการจัดซื้อจัดจ้าง</a:t>
            </a:r>
          </a:p>
        </p:txBody>
      </p:sp>
    </p:spTree>
    <p:extLst>
      <p:ext uri="{BB962C8B-B14F-4D97-AF65-F5344CB8AC3E}">
        <p14:creationId xmlns:p14="http://schemas.microsoft.com/office/powerpoint/2010/main" val="4172283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2">
            <a:extLst>
              <a:ext uri="{FF2B5EF4-FFF2-40B4-BE49-F238E27FC236}">
                <a16:creationId xmlns="" xmlns:a16="http://schemas.microsoft.com/office/drawing/2014/main" id="{FEF34CDF-14CD-9ADC-3678-BCC98A4F3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330" y="696913"/>
            <a:ext cx="4572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th-TH" altLang="th-TH">
                <a:latin typeface="Browallia New" panose="020B0604020202020204" pitchFamily="34" charset="-34"/>
                <a:cs typeface="Browallia New" panose="020B0604020202020204" pitchFamily="34" charset="-34"/>
              </a:rPr>
              <a:t/>
            </a:r>
            <a:br>
              <a:rPr lang="th-TH" altLang="th-TH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endParaRPr lang="th-TH" altLang="th-TH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="" xmlns:a16="http://schemas.microsoft.com/office/drawing/2014/main" id="{98D18A4F-E3B6-F9F9-260D-121AFE542A1C}"/>
              </a:ext>
            </a:extLst>
          </p:cNvPr>
          <p:cNvSpPr txBox="1">
            <a:spLocks/>
          </p:cNvSpPr>
          <p:nvPr/>
        </p:nvSpPr>
        <p:spPr bwMode="auto">
          <a:xfrm>
            <a:off x="6394768" y="1109663"/>
            <a:ext cx="3873500" cy="6826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Calibri" pitchFamily="34" charset="0"/>
                <a:cs typeface="Cordia New" pitchFamily="34" charset="-34"/>
              </a:defRPr>
            </a:lvl9pPr>
          </a:lstStyle>
          <a:p>
            <a:pPr algn="ctr" eaLnBrk="1" hangingPunct="1">
              <a:lnSpc>
                <a:spcPct val="90000"/>
              </a:lnSpc>
              <a:defRPr/>
            </a:pPr>
            <a:r>
              <a:rPr lang="th-TH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ครุภัณฑ์</a:t>
            </a:r>
          </a:p>
        </p:txBody>
      </p:sp>
      <p:grpSp>
        <p:nvGrpSpPr>
          <p:cNvPr id="4" name="กลุ่ม 8">
            <a:extLst>
              <a:ext uri="{FF2B5EF4-FFF2-40B4-BE49-F238E27FC236}">
                <a16:creationId xmlns="" xmlns:a16="http://schemas.microsoft.com/office/drawing/2014/main" id="{E6585C0B-7B03-DFFB-758D-EA5773FD74BB}"/>
              </a:ext>
            </a:extLst>
          </p:cNvPr>
          <p:cNvGrpSpPr>
            <a:grpSpLocks/>
          </p:cNvGrpSpPr>
          <p:nvPr/>
        </p:nvGrpSpPr>
        <p:grpSpPr bwMode="auto">
          <a:xfrm>
            <a:off x="1622743" y="1120775"/>
            <a:ext cx="8682037" cy="5411788"/>
            <a:chOff x="125413" y="736600"/>
            <a:chExt cx="8682037" cy="6030327"/>
          </a:xfrm>
        </p:grpSpPr>
        <p:sp>
          <p:nvSpPr>
            <p:cNvPr id="5" name="Title 1">
              <a:extLst>
                <a:ext uri="{FF2B5EF4-FFF2-40B4-BE49-F238E27FC236}">
                  <a16:creationId xmlns="" xmlns:a16="http://schemas.microsoft.com/office/drawing/2014/main" id="{BDE84543-9AEA-0627-2FCA-1C53FE62D65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7638" y="736600"/>
              <a:ext cx="4130675" cy="765953"/>
            </a:xfrm>
            <a:prstGeom prst="rect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algn="ctr" eaLnBrk="1" hangingPunct="1">
                <a:lnSpc>
                  <a:spcPct val="90000"/>
                </a:lnSpc>
                <a:defRPr/>
              </a:pPr>
              <a:r>
                <a:rPr lang="th-TH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วัสดุ</a:t>
              </a:r>
            </a:p>
          </p:txBody>
        </p:sp>
        <p:sp>
          <p:nvSpPr>
            <p:cNvPr id="6" name="Title 1">
              <a:extLst>
                <a:ext uri="{FF2B5EF4-FFF2-40B4-BE49-F238E27FC236}">
                  <a16:creationId xmlns="" xmlns:a16="http://schemas.microsoft.com/office/drawing/2014/main" id="{864B941D-D5FC-494A-1A70-82A9B9EC6D21}"/>
                </a:ext>
              </a:extLst>
            </p:cNvPr>
            <p:cNvSpPr txBox="1">
              <a:spLocks/>
            </p:cNvSpPr>
            <p:nvPr/>
          </p:nvSpPr>
          <p:spPr>
            <a:xfrm>
              <a:off x="136525" y="1631685"/>
              <a:ext cx="4119563" cy="150006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th-TH" sz="24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1.วัสดุคงทน </a:t>
              </a:r>
              <a:r>
                <a:rPr lang="th-TH" sz="24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ได้แก่ สิ่งของที่มีลักษณะคงทนแต่มีอายุการใช้งานไม่ยืนนาน เกิดความชำรุดเสียหาย ไม่สามารถซ่อมแซมให้ใช้งานได้หรือ ซ่อมแซมแล้วไม่คุ้มค่า</a:t>
              </a:r>
              <a:endParaRPr lang="th-TH" sz="2400" b="1" u="sng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7" name="Title 1">
              <a:extLst>
                <a:ext uri="{FF2B5EF4-FFF2-40B4-BE49-F238E27FC236}">
                  <a16:creationId xmlns="" xmlns:a16="http://schemas.microsoft.com/office/drawing/2014/main" id="{1D4DF944-6523-2619-2961-B20E3C57CDC0}"/>
                </a:ext>
              </a:extLst>
            </p:cNvPr>
            <p:cNvSpPr txBox="1">
              <a:spLocks/>
            </p:cNvSpPr>
            <p:nvPr/>
          </p:nvSpPr>
          <p:spPr>
            <a:xfrm>
              <a:off x="4929188" y="1591000"/>
              <a:ext cx="3878262" cy="509455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th-TH" sz="24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ครุภัณฑ์</a:t>
              </a:r>
              <a:r>
                <a:rPr lang="th-TH" sz="24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 สิ่งของที่โดยสภาพมีลักษณะคงทนถาวร มีอายุการใช้งานยืนนาน 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th-TH" sz="24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เมื่อชำรุดเสียหายแล้วสามารถซ่อมแซม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th-TH" sz="24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ให้ใช้งานได้ดังเดิม</a:t>
              </a:r>
              <a:endParaRPr lang="th-TH" sz="2400" b="1" u="sng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8" name="Title 1">
              <a:extLst>
                <a:ext uri="{FF2B5EF4-FFF2-40B4-BE49-F238E27FC236}">
                  <a16:creationId xmlns="" xmlns:a16="http://schemas.microsoft.com/office/drawing/2014/main" id="{D66E5997-3261-825C-EE03-B1F287BFC48D}"/>
                </a:ext>
              </a:extLst>
            </p:cNvPr>
            <p:cNvSpPr txBox="1">
              <a:spLocks/>
            </p:cNvSpPr>
            <p:nvPr/>
          </p:nvSpPr>
          <p:spPr>
            <a:xfrm>
              <a:off x="141288" y="3191893"/>
              <a:ext cx="4084637" cy="152836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th-TH" sz="24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2. วัสดุสิ้นเปลือง </a:t>
              </a:r>
              <a:r>
                <a:rPr lang="th-TH" sz="24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ได้แก่ สิ่งของที่โดยสภาพ</a:t>
              </a:r>
            </a:p>
            <a:p>
              <a:pPr eaLnBrk="1" hangingPunct="1">
                <a:lnSpc>
                  <a:spcPct val="90000"/>
                </a:lnSpc>
                <a:defRPr/>
              </a:pPr>
              <a:r>
                <a:rPr lang="th-TH" sz="24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มีลักษณะเมื่อใช้แล้วย่อมสิ้นเปลือง หมดไป แปรสภาพ หรือเปลี่ยนสภาพไปในระยะเวลาอันสั้น หรือไม่คงสภาพเดิม</a:t>
              </a:r>
              <a:endParaRPr lang="th-TH" sz="2400" b="1" u="sng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9" name="Title 1">
              <a:extLst>
                <a:ext uri="{FF2B5EF4-FFF2-40B4-BE49-F238E27FC236}">
                  <a16:creationId xmlns="" xmlns:a16="http://schemas.microsoft.com/office/drawing/2014/main" id="{341B2D39-812C-04DD-8BCE-A3CBF04B82C9}"/>
                </a:ext>
              </a:extLst>
            </p:cNvPr>
            <p:cNvSpPr txBox="1">
              <a:spLocks/>
            </p:cNvSpPr>
            <p:nvPr/>
          </p:nvSpPr>
          <p:spPr>
            <a:xfrm>
              <a:off x="125413" y="4764484"/>
              <a:ext cx="4100512" cy="200244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/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eaLnBrk="1" hangingPunct="1">
                <a:defRPr/>
              </a:pPr>
              <a:r>
                <a:rPr lang="th-TH" sz="24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3. วัสดุอุปกรณ์ </a:t>
              </a:r>
              <a:r>
                <a:rPr lang="th-TH" sz="24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ประกอบและอะไหล่ ได้แก่ สิ่งของที่ใช้เป็นอุปกรณ์ประกอบหรืออะไหล่สำหรับการซ่อมแซมบำรุงรักษาทรัพย์สิน</a:t>
              </a:r>
            </a:p>
            <a:p>
              <a:pPr eaLnBrk="1" hangingPunct="1">
                <a:defRPr/>
              </a:pPr>
              <a:r>
                <a:rPr lang="th-TH" sz="24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ให้กลับคืนสภาพดังเดิมที่มีลักษณะเป็น</a:t>
              </a:r>
            </a:p>
            <a:p>
              <a:pPr eaLnBrk="1" hangingPunct="1">
                <a:defRPr/>
              </a:pPr>
              <a:r>
                <a:rPr lang="th-TH" sz="2400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การซ่อมบำรุงปกติ หรือ ค่าซ่อมกลาง</a:t>
              </a:r>
            </a:p>
            <a:p>
              <a:pPr algn="ctr" eaLnBrk="1" hangingPunct="1">
                <a:lnSpc>
                  <a:spcPct val="90000"/>
                </a:lnSpc>
                <a:defRPr/>
              </a:pPr>
              <a:endParaRPr lang="th-TH" sz="2000" b="1" u="sng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  <p:sp>
        <p:nvSpPr>
          <p:cNvPr id="10" name="สี่เหลี่ยมผืนผ้า 9">
            <a:extLst>
              <a:ext uri="{FF2B5EF4-FFF2-40B4-BE49-F238E27FC236}">
                <a16:creationId xmlns="" xmlns:a16="http://schemas.microsoft.com/office/drawing/2014/main" id="{FBA0DF24-6791-7B99-E5C5-15A5B36AC458}"/>
              </a:ext>
            </a:extLst>
          </p:cNvPr>
          <p:cNvSpPr/>
          <p:nvPr/>
        </p:nvSpPr>
        <p:spPr bwMode="auto">
          <a:xfrm>
            <a:off x="3415506" y="185739"/>
            <a:ext cx="5360988" cy="646112"/>
          </a:xfrm>
          <a:prstGeom prst="rect">
            <a:avLst/>
          </a:prstGeom>
          <a:solidFill>
            <a:srgbClr val="F7EAD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3600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itchFamily="34" charset="-34"/>
              </a:rPr>
              <a:t>วัสดุแตกต่างจากครุภัณฑ์อย่างไร</a:t>
            </a:r>
          </a:p>
        </p:txBody>
      </p:sp>
    </p:spTree>
    <p:extLst>
      <p:ext uri="{BB962C8B-B14F-4D97-AF65-F5344CB8AC3E}">
        <p14:creationId xmlns:p14="http://schemas.microsoft.com/office/powerpoint/2010/main" val="437099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5">
            <a:extLst>
              <a:ext uri="{FF2B5EF4-FFF2-40B4-BE49-F238E27FC236}">
                <a16:creationId xmlns="" xmlns:a16="http://schemas.microsoft.com/office/drawing/2014/main" id="{EECD61F7-DA54-7389-F901-4B51548FD502}"/>
              </a:ext>
            </a:extLst>
          </p:cNvPr>
          <p:cNvGrpSpPr>
            <a:grpSpLocks/>
          </p:cNvGrpSpPr>
          <p:nvPr/>
        </p:nvGrpSpPr>
        <p:grpSpPr bwMode="auto">
          <a:xfrm>
            <a:off x="2296318" y="578168"/>
            <a:ext cx="7599363" cy="5525452"/>
            <a:chOff x="641350" y="852488"/>
            <a:chExt cx="7599363" cy="5484812"/>
          </a:xfrm>
        </p:grpSpPr>
        <p:sp>
          <p:nvSpPr>
            <p:cNvPr id="3" name="Rectangle 3">
              <a:extLst>
                <a:ext uri="{FF2B5EF4-FFF2-40B4-BE49-F238E27FC236}">
                  <a16:creationId xmlns="" xmlns:a16="http://schemas.microsoft.com/office/drawing/2014/main" id="{43D18BB4-0979-F4CC-233C-F40E645ABFBF}"/>
                </a:ext>
              </a:extLst>
            </p:cNvPr>
            <p:cNvSpPr/>
            <p:nvPr/>
          </p:nvSpPr>
          <p:spPr>
            <a:xfrm>
              <a:off x="641350" y="2049463"/>
              <a:ext cx="7599363" cy="4287837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 sz="4400" b="1" dirty="0">
                <a:solidFill>
                  <a:srgbClr val="FFFFFF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" name="สี่เหลี่ยมผืนผ้า 5">
              <a:extLst>
                <a:ext uri="{FF2B5EF4-FFF2-40B4-BE49-F238E27FC236}">
                  <a16:creationId xmlns="" xmlns:a16="http://schemas.microsoft.com/office/drawing/2014/main" id="{5F51059D-857F-9083-CE93-503CB68507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438" y="2389188"/>
              <a:ext cx="6530975" cy="2591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Cordia New" panose="020B0304020202020204" pitchFamily="34" charset="-34"/>
                </a:defRPr>
              </a:lvl9pPr>
            </a:lstStyle>
            <a:p>
              <a:pPr algn="thaiDist"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th-TH" altLang="th-TH" b="1" dirty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การแบ่งซื้อแบ่งจ้าง </a:t>
              </a:r>
              <a:r>
                <a:rPr lang="th-TH" altLang="th-TH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หมายถึง การลดวงเงินที่จะซื้อ</a:t>
              </a:r>
            </a:p>
            <a:p>
              <a:pPr algn="thaiDist"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th-TH" altLang="th-TH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หรือจ้างในครั้งเดียวกัน ออกเป็นหลายครั้ง</a:t>
              </a:r>
            </a:p>
            <a:p>
              <a:pPr algn="thaiDist"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th-TH" altLang="th-TH" b="1" u="sng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โดยไม่มีเหตุผลความจำเป็น และมีเจตนาที่จะหลีกเลี่ยง</a:t>
              </a:r>
            </a:p>
            <a:p>
              <a:pPr algn="thaiDist"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th-TH" b="1" dirty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1</a:t>
              </a:r>
              <a:r>
                <a:rPr lang="th-TH" altLang="th-TH" b="1" dirty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) แบ่งวงเงิน ให้ลดลงเพื่อเปลี่ยนวิธีจัดหาพัสดุ</a:t>
              </a:r>
            </a:p>
            <a:p>
              <a:pPr algn="thaiDist" eaLnBrk="1" hangingPunct="1">
                <a:lnSpc>
                  <a:spcPct val="100000"/>
                </a:lnSpc>
                <a:spcBef>
                  <a:spcPct val="20000"/>
                </a:spcBef>
                <a:buFontTx/>
                <a:buNone/>
              </a:pPr>
              <a:r>
                <a:rPr lang="en-US" altLang="th-TH" b="1" dirty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2</a:t>
              </a:r>
              <a:r>
                <a:rPr lang="th-TH" altLang="th-TH" b="1" dirty="0">
                  <a:solidFill>
                    <a:srgbClr val="0070C0"/>
                  </a:solidFill>
                  <a:latin typeface="Browallia New" panose="020B0604020202020204" pitchFamily="34" charset="-34"/>
                  <a:cs typeface="Browallia New" panose="020B0604020202020204" pitchFamily="34" charset="-34"/>
                </a:rPr>
                <a:t>) ให้ผู้มีอำนาจสั่งซื้อ สั่งจ้าง เปลี่ยนไป</a:t>
              </a:r>
            </a:p>
          </p:txBody>
        </p:sp>
        <p:sp>
          <p:nvSpPr>
            <p:cNvPr id="5" name="สี่เหลี่ยมผืนผ้า 4">
              <a:extLst>
                <a:ext uri="{FF2B5EF4-FFF2-40B4-BE49-F238E27FC236}">
                  <a16:creationId xmlns="" xmlns:a16="http://schemas.microsoft.com/office/drawing/2014/main" id="{CC3B1347-7011-45D0-9690-DB6E07541C43}"/>
                </a:ext>
              </a:extLst>
            </p:cNvPr>
            <p:cNvSpPr/>
            <p:nvPr/>
          </p:nvSpPr>
          <p:spPr>
            <a:xfrm>
              <a:off x="2383155" y="852488"/>
              <a:ext cx="4193540" cy="646112"/>
            </a:xfrm>
            <a:prstGeom prst="rect">
              <a:avLst/>
            </a:prstGeom>
            <a:solidFill>
              <a:srgbClr val="F7EAD7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 eaLnBrk="1" hangingPunct="1">
                <a:defRPr/>
              </a:pPr>
              <a:r>
                <a:rPr lang="th-TH" sz="3600" b="1" dirty="0">
                  <a:solidFill>
                    <a:schemeClr val="tx1"/>
                  </a:solidFill>
                  <a:latin typeface="Browallia New" pitchFamily="34" charset="-34"/>
                  <a:cs typeface="Browallia New" pitchFamily="34" charset="-34"/>
                </a:rPr>
                <a:t>การแบ่งซื้อแบ่งจ้าง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5324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>
            <a:extLst>
              <a:ext uri="{FF2B5EF4-FFF2-40B4-BE49-F238E27FC236}">
                <a16:creationId xmlns="" xmlns:a16="http://schemas.microsoft.com/office/drawing/2014/main" id="{A3523F77-5D1A-E1A6-D721-BBACC089C065}"/>
              </a:ext>
            </a:extLst>
          </p:cNvPr>
          <p:cNvSpPr/>
          <p:nvPr/>
        </p:nvSpPr>
        <p:spPr>
          <a:xfrm>
            <a:off x="3151925" y="489624"/>
            <a:ext cx="5888150" cy="646331"/>
          </a:xfrm>
          <a:prstGeom prst="rect">
            <a:avLst/>
          </a:prstGeom>
          <a:solidFill>
            <a:srgbClr val="F7EAD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h-TH" sz="3600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itchFamily="34" charset="-34"/>
              </a:rPr>
              <a:t>แนวทางการพิจารณาเรื่องแบ่งซื้อแบ่งจ้าง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="" xmlns:a16="http://schemas.microsoft.com/office/drawing/2014/main" id="{01653BEC-3459-4966-6B73-3CE361703D88}"/>
              </a:ext>
            </a:extLst>
          </p:cNvPr>
          <p:cNvSpPr/>
          <p:nvPr/>
        </p:nvSpPr>
        <p:spPr>
          <a:xfrm>
            <a:off x="1143001" y="1617663"/>
            <a:ext cx="4625340" cy="250856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 sz="2400" b="1" dirty="0">
              <a:solidFill>
                <a:srgbClr val="FFFFFF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98DF4AA2-1F24-04F0-80D4-5BBB50C705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3020" y="2074863"/>
            <a:ext cx="435895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 eaLnBrk="1" hangingPunct="1">
              <a:buFont typeface="Courier New" pitchFamily="49" charset="0"/>
              <a:buChar char="o"/>
              <a:defRPr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วงเงินที่ได้รับมาพร้อมกันหรือไม่</a:t>
            </a:r>
          </a:p>
          <a:p>
            <a:pPr marL="228600" indent="-228600" eaLnBrk="1" hangingPunct="1">
              <a:buFont typeface="Courier New" pitchFamily="49" charset="0"/>
              <a:buChar char="o"/>
              <a:defRPr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พัสดุที่จะจัดหาเป็นประเภทเดียวกันหรือไม่</a:t>
            </a:r>
          </a:p>
          <a:p>
            <a:pPr marL="228600" indent="-228600" eaLnBrk="1" hangingPunct="1">
              <a:buFont typeface="Courier New" pitchFamily="49" charset="0"/>
              <a:buChar char="o"/>
              <a:defRPr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พิจารณาจากความต้องการของผู้ใช้</a:t>
            </a:r>
          </a:p>
          <a:p>
            <a:pPr marL="228600" indent="-228600" eaLnBrk="1" hangingPunct="1">
              <a:buFont typeface="Courier New" pitchFamily="49" charset="0"/>
              <a:buChar char="o"/>
              <a:defRPr/>
            </a:pPr>
            <a:r>
              <a:rPr lang="th-TH" sz="2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พัสดุว่าต้องการใช้พร้อมกันหรือไม่</a:t>
            </a:r>
          </a:p>
        </p:txBody>
      </p:sp>
      <p:grpSp>
        <p:nvGrpSpPr>
          <p:cNvPr id="8" name="กลุ่ม 9">
            <a:extLst>
              <a:ext uri="{FF2B5EF4-FFF2-40B4-BE49-F238E27FC236}">
                <a16:creationId xmlns="" xmlns:a16="http://schemas.microsoft.com/office/drawing/2014/main" id="{C6F7D197-FA95-3B84-87E3-1AA36BBC32E1}"/>
              </a:ext>
            </a:extLst>
          </p:cNvPr>
          <p:cNvGrpSpPr>
            <a:grpSpLocks/>
          </p:cNvGrpSpPr>
          <p:nvPr/>
        </p:nvGrpSpPr>
        <p:grpSpPr bwMode="auto">
          <a:xfrm>
            <a:off x="6335078" y="1617662"/>
            <a:ext cx="4957762" cy="4520247"/>
            <a:chOff x="4929188" y="1933348"/>
            <a:chExt cx="3898900" cy="5216294"/>
          </a:xfrm>
        </p:grpSpPr>
        <p:sp>
          <p:nvSpPr>
            <p:cNvPr id="9" name="Rectangle 3">
              <a:extLst>
                <a:ext uri="{FF2B5EF4-FFF2-40B4-BE49-F238E27FC236}">
                  <a16:creationId xmlns="" xmlns:a16="http://schemas.microsoft.com/office/drawing/2014/main" id="{0F2B35D8-E24F-5104-2F5D-679078A0783F}"/>
                </a:ext>
              </a:extLst>
            </p:cNvPr>
            <p:cNvSpPr/>
            <p:nvPr/>
          </p:nvSpPr>
          <p:spPr>
            <a:xfrm>
              <a:off x="4929188" y="1933348"/>
              <a:ext cx="3898900" cy="5216294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th-TH" sz="2400" b="1" dirty="0">
                <a:solidFill>
                  <a:srgbClr val="FFFFFF"/>
                </a:solidFill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  <p:sp>
          <p:nvSpPr>
            <p:cNvPr id="10" name="TextBox 7">
              <a:extLst>
                <a:ext uri="{FF2B5EF4-FFF2-40B4-BE49-F238E27FC236}">
                  <a16:creationId xmlns="" xmlns:a16="http://schemas.microsoft.com/office/drawing/2014/main" id="{03C6C9FF-4D15-B6F9-97F5-0357E4C48952}"/>
                </a:ext>
              </a:extLst>
            </p:cNvPr>
            <p:cNvSpPr txBox="1"/>
            <p:nvPr/>
          </p:nvSpPr>
          <p:spPr>
            <a:xfrm>
              <a:off x="5055394" y="2094672"/>
              <a:ext cx="3646488" cy="4384906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Calibri" pitchFamily="34" charset="0"/>
                  <a:cs typeface="Cordia New" pitchFamily="34" charset="-34"/>
                </a:defRPr>
              </a:lvl9pPr>
            </a:lstStyle>
            <a:p>
              <a:pPr algn="thaiDist" eaLnBrk="1" hangingPunct="1">
                <a:defRPr/>
              </a:pPr>
              <a:r>
                <a:rPr lang="th-TH" sz="24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การจัดซื้อพัสดุประเภทชนิดเดียวกัน </a:t>
              </a:r>
            </a:p>
            <a:p>
              <a:pPr algn="thaiDist" eaLnBrk="1" hangingPunct="1">
                <a:defRPr/>
              </a:pPr>
              <a:r>
                <a:rPr lang="th-TH" sz="2400" b="1" u="sng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แม้ต่างขนาดและราคา เมื่อมีการประมาณการความต้องการในการใช้งานของทั้งปีแล้ว จะต้องจัดซื้อรวมในครั้งเดียวกัน </a:t>
              </a:r>
            </a:p>
            <a:p>
              <a:pPr algn="thaiDist" eaLnBrk="1" hangingPunct="1">
                <a:defRPr/>
              </a:pPr>
              <a:r>
                <a:rPr lang="th-TH" sz="2400" b="1" dirty="0">
                  <a:latin typeface="Browallia New" panose="020B0604020202020204" pitchFamily="34" charset="-34"/>
                  <a:cs typeface="Browallia New" panose="020B0604020202020204" pitchFamily="34" charset="-34"/>
                </a:rPr>
                <a:t>เว้นแต่มีเหตุผลที่ชัดเจนที่จำเป็นต้องแยกซื้อที่ไม่ใช่เป็นการแบ่งซื้อแบ่งจ้าง เพื่อประโยชน์ในการบริหารการพัสดุ จะต้องกำหนดเงื่อนไขในการดำเนินการจัดซื้อโดยใช้สัญญาจะซื้อจะขายแบบราคาคงที่ไม่จำกัดปริมาณ เพื่อออกใบสั่งซื้อเป็นคราวๆ ให้สอดคล้องกับการใช้งานจริง</a:t>
              </a:r>
              <a:endParaRPr lang="en-US" sz="2400" b="1" dirty="0">
                <a:latin typeface="Browallia New" panose="020B0604020202020204" pitchFamily="34" charset="-34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6554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สี่เหลี่ยมผืนผ้า 21">
            <a:extLst>
              <a:ext uri="{FF2B5EF4-FFF2-40B4-BE49-F238E27FC236}">
                <a16:creationId xmlns="" xmlns:a16="http://schemas.microsoft.com/office/drawing/2014/main" id="{3F9D5DD2-D171-77C5-43F4-058490E05709}"/>
              </a:ext>
            </a:extLst>
          </p:cNvPr>
          <p:cNvSpPr/>
          <p:nvPr/>
        </p:nvSpPr>
        <p:spPr bwMode="auto">
          <a:xfrm>
            <a:off x="4442344" y="347980"/>
            <a:ext cx="3210156" cy="646112"/>
          </a:xfrm>
          <a:prstGeom prst="rect">
            <a:avLst/>
          </a:prstGeom>
          <a:solidFill>
            <a:srgbClr val="F7EAD7"/>
          </a:solidFill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th-TH" sz="36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การตรวจรับพัสดุ</a:t>
            </a:r>
          </a:p>
        </p:txBody>
      </p:sp>
      <p:sp>
        <p:nvSpPr>
          <p:cNvPr id="23" name="TextBox 33">
            <a:extLst>
              <a:ext uri="{FF2B5EF4-FFF2-40B4-BE49-F238E27FC236}">
                <a16:creationId xmlns="" xmlns:a16="http://schemas.microsoft.com/office/drawing/2014/main" id="{AB0D0E8B-85B7-5448-3646-9C8EC5034605}"/>
              </a:ext>
            </a:extLst>
          </p:cNvPr>
          <p:cNvSpPr txBox="1"/>
          <p:nvPr/>
        </p:nvSpPr>
        <p:spPr>
          <a:xfrm>
            <a:off x="2293496" y="5375862"/>
            <a:ext cx="7853362" cy="830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th-TH" sz="2400" u="sng" dirty="0">
                <a:solidFill>
                  <a:srgbClr val="C00000"/>
                </a:solidFill>
                <a:cs typeface="+mj-cs"/>
              </a:rPr>
              <a:t>มติของคณะกรรมการ</a:t>
            </a:r>
            <a:r>
              <a:rPr lang="th-TH" sz="2400" dirty="0">
                <a:solidFill>
                  <a:srgbClr val="C00000"/>
                </a:solidFill>
                <a:cs typeface="+mj-cs"/>
              </a:rPr>
              <a:t>ให้ถือเสียงข้างมาก ถ้าคะแนนเสียงเท่ากันให้ประธานกรรมการออกเสียงเพิ่มขึ้นอีกเสียงหนึ่งเป็นเสียงชี้ขาด </a:t>
            </a:r>
            <a:r>
              <a:rPr lang="th-TH" sz="2400" u="sng" dirty="0">
                <a:solidFill>
                  <a:srgbClr val="C00000"/>
                </a:solidFill>
                <a:cs typeface="+mj-cs"/>
              </a:rPr>
              <a:t>เว้นแต่ คณะกรรมการตรวจรับพัสดุให้ถือมติเอกฉันท์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="" xmlns:a16="http://schemas.microsoft.com/office/drawing/2014/main" id="{2999A11A-1840-3CB7-E4F9-0C174DAF2952}"/>
              </a:ext>
            </a:extLst>
          </p:cNvPr>
          <p:cNvSpPr txBox="1"/>
          <p:nvPr/>
        </p:nvSpPr>
        <p:spPr>
          <a:xfrm>
            <a:off x="3015967" y="1520190"/>
            <a:ext cx="6408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/>
              <a:t>คู่สัญญาซื้อขาย แจ้งกำหนดส่งมอบล่วงหน้าตามเวลาที่กำหนด</a:t>
            </a:r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DF677241-585D-C07C-CEBC-B8307F8DED4C}"/>
              </a:ext>
            </a:extLst>
          </p:cNvPr>
          <p:cNvSpPr txBox="1"/>
          <p:nvPr/>
        </p:nvSpPr>
        <p:spPr>
          <a:xfrm>
            <a:off x="2206766" y="2604499"/>
            <a:ext cx="1497330" cy="461665"/>
          </a:xfrm>
          <a:prstGeom prst="rect">
            <a:avLst/>
          </a:prstGeom>
          <a:solidFill>
            <a:srgbClr val="FFCFC5"/>
          </a:solidFill>
          <a:ln w="28575">
            <a:solidFill>
              <a:srgbClr val="547A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เจ้าหน้าที่พัสดุ</a:t>
            </a:r>
          </a:p>
        </p:txBody>
      </p:sp>
      <p:sp>
        <p:nvSpPr>
          <p:cNvPr id="26" name="กล่องข้อความ 25">
            <a:extLst>
              <a:ext uri="{FF2B5EF4-FFF2-40B4-BE49-F238E27FC236}">
                <a16:creationId xmlns="" xmlns:a16="http://schemas.microsoft.com/office/drawing/2014/main" id="{7596771C-B8A5-DF91-FA22-0C2C8BD039AC}"/>
              </a:ext>
            </a:extLst>
          </p:cNvPr>
          <p:cNvSpPr txBox="1"/>
          <p:nvPr/>
        </p:nvSpPr>
        <p:spPr>
          <a:xfrm>
            <a:off x="4344175" y="2502256"/>
            <a:ext cx="1497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แจ้งกรรมการ</a:t>
            </a:r>
          </a:p>
        </p:txBody>
      </p:sp>
      <p:sp>
        <p:nvSpPr>
          <p:cNvPr id="27" name="กล่องข้อความ 26">
            <a:extLst>
              <a:ext uri="{FF2B5EF4-FFF2-40B4-BE49-F238E27FC236}">
                <a16:creationId xmlns="" xmlns:a16="http://schemas.microsoft.com/office/drawing/2014/main" id="{EDB587CA-34AF-6545-B2E9-C1EA257EAB79}"/>
              </a:ext>
            </a:extLst>
          </p:cNvPr>
          <p:cNvSpPr txBox="1"/>
          <p:nvPr/>
        </p:nvSpPr>
        <p:spPr>
          <a:xfrm>
            <a:off x="6396216" y="2604498"/>
            <a:ext cx="2137410" cy="461665"/>
          </a:xfrm>
          <a:prstGeom prst="rect">
            <a:avLst/>
          </a:prstGeom>
          <a:solidFill>
            <a:srgbClr val="FFCFC5"/>
          </a:solidFill>
          <a:ln w="28575">
            <a:solidFill>
              <a:srgbClr val="547A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คณะกรรมการตรวจรับ</a:t>
            </a:r>
          </a:p>
        </p:txBody>
      </p:sp>
      <p:sp>
        <p:nvSpPr>
          <p:cNvPr id="28" name="กล่องข้อความ 27">
            <a:extLst>
              <a:ext uri="{FF2B5EF4-FFF2-40B4-BE49-F238E27FC236}">
                <a16:creationId xmlns="" xmlns:a16="http://schemas.microsoft.com/office/drawing/2014/main" id="{DDF34936-9A46-7056-9773-9A97D89D19C8}"/>
              </a:ext>
            </a:extLst>
          </p:cNvPr>
          <p:cNvSpPr txBox="1"/>
          <p:nvPr/>
        </p:nvSpPr>
        <p:spPr>
          <a:xfrm>
            <a:off x="8557260" y="3789200"/>
            <a:ext cx="2829276" cy="461665"/>
          </a:xfrm>
          <a:prstGeom prst="rect">
            <a:avLst/>
          </a:prstGeom>
          <a:solidFill>
            <a:srgbClr val="FFCFC5"/>
          </a:solidFill>
          <a:ln w="28575">
            <a:solidFill>
              <a:srgbClr val="547A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ทำการตรวจรับในวันนัดหมาย</a:t>
            </a:r>
          </a:p>
        </p:txBody>
      </p:sp>
      <p:sp>
        <p:nvSpPr>
          <p:cNvPr id="29" name="กล่องข้อความ 28">
            <a:extLst>
              <a:ext uri="{FF2B5EF4-FFF2-40B4-BE49-F238E27FC236}">
                <a16:creationId xmlns="" xmlns:a16="http://schemas.microsoft.com/office/drawing/2014/main" id="{26B266ED-C2BF-906E-D528-3D1E607B365F}"/>
              </a:ext>
            </a:extLst>
          </p:cNvPr>
          <p:cNvSpPr txBox="1"/>
          <p:nvPr/>
        </p:nvSpPr>
        <p:spPr>
          <a:xfrm>
            <a:off x="6027420" y="3780520"/>
            <a:ext cx="2377440" cy="461665"/>
          </a:xfrm>
          <a:prstGeom prst="rect">
            <a:avLst/>
          </a:prstGeom>
          <a:solidFill>
            <a:srgbClr val="FFCFC5"/>
          </a:solidFill>
          <a:ln w="28575">
            <a:solidFill>
              <a:srgbClr val="547A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ถูกต้องรับไว้ทำใบตรวจรับ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="" xmlns:a16="http://schemas.microsoft.com/office/drawing/2014/main" id="{D3CDE6A8-2D0A-A453-970A-6461421B7B40}"/>
              </a:ext>
            </a:extLst>
          </p:cNvPr>
          <p:cNvSpPr txBox="1"/>
          <p:nvPr/>
        </p:nvSpPr>
        <p:spPr>
          <a:xfrm>
            <a:off x="835731" y="3234996"/>
            <a:ext cx="2377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/>
              <a:t>ส่งพัสดุให้เจ้าหน้าที่พัสดุ</a:t>
            </a:r>
          </a:p>
        </p:txBody>
      </p:sp>
      <p:sp>
        <p:nvSpPr>
          <p:cNvPr id="31" name="กล่องข้อความ 30">
            <a:extLst>
              <a:ext uri="{FF2B5EF4-FFF2-40B4-BE49-F238E27FC236}">
                <a16:creationId xmlns="" xmlns:a16="http://schemas.microsoft.com/office/drawing/2014/main" id="{166BE3CD-A5B1-797F-920C-7D41CE743DD0}"/>
              </a:ext>
            </a:extLst>
          </p:cNvPr>
          <p:cNvSpPr txBox="1"/>
          <p:nvPr/>
        </p:nvSpPr>
        <p:spPr>
          <a:xfrm>
            <a:off x="3470909" y="3635883"/>
            <a:ext cx="2480310" cy="46166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ไม่ถูกต้อง คืนส่งมอบใหม่</a:t>
            </a:r>
          </a:p>
        </p:txBody>
      </p:sp>
      <p:sp>
        <p:nvSpPr>
          <p:cNvPr id="32" name="กล่องข้อความ 31">
            <a:extLst>
              <a:ext uri="{FF2B5EF4-FFF2-40B4-BE49-F238E27FC236}">
                <a16:creationId xmlns="" xmlns:a16="http://schemas.microsoft.com/office/drawing/2014/main" id="{9CFC0E66-58D8-BE8C-B283-46027392133C}"/>
              </a:ext>
            </a:extLst>
          </p:cNvPr>
          <p:cNvSpPr txBox="1"/>
          <p:nvPr/>
        </p:nvSpPr>
        <p:spPr>
          <a:xfrm>
            <a:off x="2516153" y="3789200"/>
            <a:ext cx="878557" cy="461665"/>
          </a:xfrm>
          <a:prstGeom prst="rect">
            <a:avLst/>
          </a:prstGeom>
          <a:solidFill>
            <a:srgbClr val="FFCFC5"/>
          </a:solidFill>
          <a:ln w="28575">
            <a:solidFill>
              <a:srgbClr val="547A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/>
              <a:t>ผู้ขาย</a:t>
            </a:r>
          </a:p>
        </p:txBody>
      </p:sp>
      <p:cxnSp>
        <p:nvCxnSpPr>
          <p:cNvPr id="34" name="ตัวเชื่อมต่อ: หักมุม 33">
            <a:extLst>
              <a:ext uri="{FF2B5EF4-FFF2-40B4-BE49-F238E27FC236}">
                <a16:creationId xmlns="" xmlns:a16="http://schemas.microsoft.com/office/drawing/2014/main" id="{33B8F787-3B0E-467D-2ECC-D885A1C5E406}"/>
              </a:ext>
            </a:extLst>
          </p:cNvPr>
          <p:cNvCxnSpPr>
            <a:stCxn id="25" idx="3"/>
            <a:endCxn id="27" idx="1"/>
          </p:cNvCxnSpPr>
          <p:nvPr/>
        </p:nvCxnSpPr>
        <p:spPr>
          <a:xfrm flipV="1">
            <a:off x="3704096" y="2835331"/>
            <a:ext cx="2692120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ตัวเชื่อมต่อ: หักมุม 35">
            <a:extLst>
              <a:ext uri="{FF2B5EF4-FFF2-40B4-BE49-F238E27FC236}">
                <a16:creationId xmlns="" xmlns:a16="http://schemas.microsoft.com/office/drawing/2014/main" id="{62F8FFE3-290A-C570-61CF-A96843FCC264}"/>
              </a:ext>
            </a:extLst>
          </p:cNvPr>
          <p:cNvCxnSpPr>
            <a:stCxn id="27" idx="3"/>
            <a:endCxn id="28" idx="0"/>
          </p:cNvCxnSpPr>
          <p:nvPr/>
        </p:nvCxnSpPr>
        <p:spPr>
          <a:xfrm>
            <a:off x="8533626" y="2835331"/>
            <a:ext cx="1438272" cy="95386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ตัวเชื่อมต่อ: หักมุม 40">
            <a:extLst>
              <a:ext uri="{FF2B5EF4-FFF2-40B4-BE49-F238E27FC236}">
                <a16:creationId xmlns="" xmlns:a16="http://schemas.microsoft.com/office/drawing/2014/main" id="{BA71F968-CBDC-E396-32B9-B142211EC0FA}"/>
              </a:ext>
            </a:extLst>
          </p:cNvPr>
          <p:cNvCxnSpPr>
            <a:stCxn id="29" idx="1"/>
            <a:endCxn id="32" idx="3"/>
          </p:cNvCxnSpPr>
          <p:nvPr/>
        </p:nvCxnSpPr>
        <p:spPr>
          <a:xfrm rot="10800000" flipV="1">
            <a:off x="3394710" y="4011353"/>
            <a:ext cx="2632710" cy="8680"/>
          </a:xfrm>
          <a:prstGeom prst="bentConnector3">
            <a:avLst>
              <a:gd name="adj1" fmla="val 9992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: หักมุม 46">
            <a:extLst>
              <a:ext uri="{FF2B5EF4-FFF2-40B4-BE49-F238E27FC236}">
                <a16:creationId xmlns="" xmlns:a16="http://schemas.microsoft.com/office/drawing/2014/main" id="{76AD8A9B-E6AC-88C3-AF07-EFB6690568A3}"/>
              </a:ext>
            </a:extLst>
          </p:cNvPr>
          <p:cNvCxnSpPr>
            <a:stCxn id="32" idx="0"/>
            <a:endCxn id="25" idx="2"/>
          </p:cNvCxnSpPr>
          <p:nvPr/>
        </p:nvCxnSpPr>
        <p:spPr>
          <a:xfrm rot="16200000" flipV="1">
            <a:off x="2593914" y="3427681"/>
            <a:ext cx="723036" cy="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2264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1">
            <a:extLst>
              <a:ext uri="{FF2B5EF4-FFF2-40B4-BE49-F238E27FC236}">
                <a16:creationId xmlns="" xmlns:a16="http://schemas.microsoft.com/office/drawing/2014/main" id="{6994CA48-327D-9209-3049-1816174B35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3691" y="1189659"/>
            <a:ext cx="4908550" cy="430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การกำหนดความต้องการ</a:t>
            </a:r>
            <a:endParaRPr lang="en-US" sz="20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" name="Rounded Rectangle 61">
            <a:extLst>
              <a:ext uri="{FF2B5EF4-FFF2-40B4-BE49-F238E27FC236}">
                <a16:creationId xmlns="" xmlns:a16="http://schemas.microsoft.com/office/drawing/2014/main" id="{1A6E368E-8E81-4088-933A-DB64E7695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2581" y="1760560"/>
            <a:ext cx="1208087" cy="430212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e-Budgeting</a:t>
            </a:r>
          </a:p>
        </p:txBody>
      </p:sp>
      <p:sp>
        <p:nvSpPr>
          <p:cNvPr id="4" name="Text Box 33">
            <a:extLst>
              <a:ext uri="{FF2B5EF4-FFF2-40B4-BE49-F238E27FC236}">
                <a16:creationId xmlns="" xmlns:a16="http://schemas.microsoft.com/office/drawing/2014/main" id="{61051540-0937-76CB-7951-C6CE4C174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217" y="2197122"/>
            <a:ext cx="1178405" cy="1012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36576" tIns="36576" rIns="36576" bIns="36576"/>
          <a:lstStyle/>
          <a:p>
            <a:pPr algn="ctr">
              <a:defRPr/>
            </a:pPr>
            <a:endParaRPr lang="th-TH" sz="24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endParaRPr lang="th-TH" sz="20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Browallia New" pitchFamily="34" charset="-34"/>
                <a:cs typeface="Browallia New" pitchFamily="34" charset="-34"/>
              </a:rPr>
              <a:t>งบประมาณ</a:t>
            </a:r>
            <a:endParaRPr lang="en-US" sz="2000" b="1" dirty="0">
              <a:solidFill>
                <a:schemeClr val="bg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" name="วงรี 4">
            <a:extLst>
              <a:ext uri="{FF2B5EF4-FFF2-40B4-BE49-F238E27FC236}">
                <a16:creationId xmlns="" xmlns:a16="http://schemas.microsoft.com/office/drawing/2014/main" id="{4E86B215-8292-958C-9579-B723F994E510}"/>
              </a:ext>
            </a:extLst>
          </p:cNvPr>
          <p:cNvSpPr/>
          <p:nvPr/>
        </p:nvSpPr>
        <p:spPr>
          <a:xfrm>
            <a:off x="1643218" y="2334599"/>
            <a:ext cx="1187450" cy="448945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1600" dirty="0">
                <a:solidFill>
                  <a:schemeClr val="tx1"/>
                </a:solidFill>
              </a:rPr>
              <a:t>การจัดทำ</a:t>
            </a:r>
          </a:p>
        </p:txBody>
      </p:sp>
      <p:sp>
        <p:nvSpPr>
          <p:cNvPr id="6" name="Rounded Rectangle 62">
            <a:extLst>
              <a:ext uri="{FF2B5EF4-FFF2-40B4-BE49-F238E27FC236}">
                <a16:creationId xmlns="" xmlns:a16="http://schemas.microsoft.com/office/drawing/2014/main" id="{BBB4EB35-3D76-C5BF-B06D-9892DF9B4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9053" y="5510930"/>
            <a:ext cx="1239838" cy="276225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25400" algn="ctr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1400" b="1" dirty="0">
                <a:latin typeface="Browallia New" pitchFamily="34" charset="-34"/>
                <a:cs typeface="Browallia New" pitchFamily="34" charset="-34"/>
              </a:rPr>
              <a:t>การควบคุมพัสดุ</a:t>
            </a:r>
            <a:endParaRPr lang="en-US" sz="1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7" name="Rounded Rectangle 62">
            <a:extLst>
              <a:ext uri="{FF2B5EF4-FFF2-40B4-BE49-F238E27FC236}">
                <a16:creationId xmlns="" xmlns:a16="http://schemas.microsoft.com/office/drawing/2014/main" id="{0BFAFA71-0682-D9ED-DA86-AD778A1155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2276" y="5508107"/>
            <a:ext cx="1344613" cy="276225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25400" algn="ctr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1400" b="1" dirty="0">
                <a:latin typeface="Browallia New" pitchFamily="34" charset="-34"/>
                <a:cs typeface="Browallia New" pitchFamily="34" charset="-34"/>
              </a:rPr>
              <a:t>การจำหน่ายพัสดุ</a:t>
            </a:r>
            <a:endParaRPr lang="en-US" sz="1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8" name="Text Box 5">
            <a:extLst>
              <a:ext uri="{FF2B5EF4-FFF2-40B4-BE49-F238E27FC236}">
                <a16:creationId xmlns="" xmlns:a16="http://schemas.microsoft.com/office/drawing/2014/main" id="{E095997A-9A3C-8D09-DACF-C1CB155AE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6733" y="5881938"/>
            <a:ext cx="3100388" cy="3079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th-TH" sz="1400" b="1" dirty="0" err="1">
                <a:latin typeface="TH SarabunPSK" pitchFamily="34" charset="-34"/>
                <a:cs typeface="TH SarabunPSK" pitchFamily="34" charset="-34"/>
              </a:rPr>
              <a:t>พรบ.</a:t>
            </a:r>
            <a:r>
              <a:rPr lang="th-TH" sz="1400" b="1" dirty="0">
                <a:latin typeface="TH SarabunPSK" pitchFamily="34" charset="-34"/>
                <a:cs typeface="TH SarabunPSK" pitchFamily="34" charset="-34"/>
              </a:rPr>
              <a:t>การจัดซื้อจัดจ้างและการบริหารพัสดุภาครัฐ พ.ศ. 2560</a:t>
            </a:r>
            <a:endParaRPr lang="th-TH" sz="14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Rounded Rectangle 61">
            <a:extLst>
              <a:ext uri="{FF2B5EF4-FFF2-40B4-BE49-F238E27FC236}">
                <a16:creationId xmlns="" xmlns:a16="http://schemas.microsoft.com/office/drawing/2014/main" id="{08C0308F-389A-EACB-A500-08A80968B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532" y="2232649"/>
            <a:ext cx="3205163" cy="36830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e-GP</a:t>
            </a:r>
          </a:p>
        </p:txBody>
      </p:sp>
      <p:sp>
        <p:nvSpPr>
          <p:cNvPr id="10" name="Rounded Rectangle 62">
            <a:extLst>
              <a:ext uri="{FF2B5EF4-FFF2-40B4-BE49-F238E27FC236}">
                <a16:creationId xmlns="" xmlns:a16="http://schemas.microsoft.com/office/drawing/2014/main" id="{911A95F1-04D9-4109-44F8-B8F8C3DE4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8519" y="6466521"/>
            <a:ext cx="1004888" cy="276225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1400" b="1" dirty="0" err="1">
                <a:latin typeface="Browallia New" pitchFamily="34" charset="-34"/>
                <a:cs typeface="Browallia New" pitchFamily="34" charset="-34"/>
              </a:rPr>
              <a:t>สตง</a:t>
            </a:r>
            <a:endParaRPr lang="en-US" sz="1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1" name="Rounded Rectangle 62">
            <a:extLst>
              <a:ext uri="{FF2B5EF4-FFF2-40B4-BE49-F238E27FC236}">
                <a16:creationId xmlns="" xmlns:a16="http://schemas.microsoft.com/office/drawing/2014/main" id="{9779AA8B-4ED3-6535-1650-8878700D6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2001" y="6466522"/>
            <a:ext cx="1004888" cy="276225"/>
          </a:xfrm>
          <a:prstGeom prst="roundRect">
            <a:avLst>
              <a:gd name="adj" fmla="val 16667"/>
            </a:avLst>
          </a:prstGeom>
          <a:solidFill>
            <a:schemeClr val="accent4">
              <a:lumMod val="60000"/>
              <a:lumOff val="40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1400" b="1" dirty="0" err="1">
                <a:latin typeface="Browallia New" pitchFamily="34" charset="-34"/>
                <a:cs typeface="Browallia New" pitchFamily="34" charset="-34"/>
              </a:rPr>
              <a:t>ปปช</a:t>
            </a:r>
            <a:endParaRPr lang="en-US" sz="1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" name="Rectangle 19">
            <a:extLst>
              <a:ext uri="{FF2B5EF4-FFF2-40B4-BE49-F238E27FC236}">
                <a16:creationId xmlns="" xmlns:a16="http://schemas.microsoft.com/office/drawing/2014/main" id="{CB184FB6-F31A-E864-5FE8-2AA7B5AF5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600" y="2635080"/>
            <a:ext cx="3132137" cy="27955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cap="rnd" cmpd="sng">
            <a:noFill/>
            <a:prstDash val="lgDashDotDot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14" name="Rounded Rectangle 51">
            <a:extLst>
              <a:ext uri="{FF2B5EF4-FFF2-40B4-BE49-F238E27FC236}">
                <a16:creationId xmlns="" xmlns:a16="http://schemas.microsoft.com/office/drawing/2014/main" id="{96EDFD17-EB6D-B3BF-15AE-F270C85C7FF4}"/>
              </a:ext>
            </a:extLst>
          </p:cNvPr>
          <p:cNvSpPr/>
          <p:nvPr/>
        </p:nvSpPr>
        <p:spPr>
          <a:xfrm rot="5400000">
            <a:off x="5294154" y="2241851"/>
            <a:ext cx="288000" cy="135583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จัดทำแผนจัดซื้อจัดจ้าง</a:t>
            </a:r>
            <a:endParaRPr lang="en-US" sz="1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5" name="Rounded Rectangle 53">
            <a:extLst>
              <a:ext uri="{FF2B5EF4-FFF2-40B4-BE49-F238E27FC236}">
                <a16:creationId xmlns="" xmlns:a16="http://schemas.microsoft.com/office/drawing/2014/main" id="{1ECC6507-CCAD-3868-D8A0-200A7CEF775B}"/>
              </a:ext>
            </a:extLst>
          </p:cNvPr>
          <p:cNvSpPr/>
          <p:nvPr/>
        </p:nvSpPr>
        <p:spPr>
          <a:xfrm rot="5400000">
            <a:off x="5299409" y="2533160"/>
            <a:ext cx="288000" cy="13663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จัดทำ </a:t>
            </a:r>
            <a:r>
              <a:rPr lang="en-US" sz="14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TOR</a:t>
            </a:r>
          </a:p>
        </p:txBody>
      </p:sp>
      <p:sp>
        <p:nvSpPr>
          <p:cNvPr id="16" name="Rounded Rectangle 61">
            <a:extLst>
              <a:ext uri="{FF2B5EF4-FFF2-40B4-BE49-F238E27FC236}">
                <a16:creationId xmlns="" xmlns:a16="http://schemas.microsoft.com/office/drawing/2014/main" id="{AB6B6D00-5900-DD6A-5ABA-23977047A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216" y="3297431"/>
            <a:ext cx="1008063" cy="384175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latin typeface="Browallia New" pitchFamily="34" charset="-34"/>
                <a:cs typeface="Browallia New" pitchFamily="34" charset="-34"/>
              </a:rPr>
              <a:t>ประกาศเชิญชวนทั่วไป</a:t>
            </a:r>
            <a:endParaRPr lang="en-US" sz="1400" b="1" dirty="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17" name="Straight Arrow Connector 64">
            <a:extLst>
              <a:ext uri="{FF2B5EF4-FFF2-40B4-BE49-F238E27FC236}">
                <a16:creationId xmlns="" xmlns:a16="http://schemas.microsoft.com/office/drawing/2014/main" id="{527DEFC9-A62A-7EC7-1266-EF5FD28ED272}"/>
              </a:ext>
            </a:extLst>
          </p:cNvPr>
          <p:cNvCxnSpPr/>
          <p:nvPr/>
        </p:nvCxnSpPr>
        <p:spPr>
          <a:xfrm>
            <a:off x="4345924" y="3491458"/>
            <a:ext cx="322262" cy="317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62">
            <a:extLst>
              <a:ext uri="{FF2B5EF4-FFF2-40B4-BE49-F238E27FC236}">
                <a16:creationId xmlns="" xmlns:a16="http://schemas.microsoft.com/office/drawing/2014/main" id="{B08F39F2-C472-7642-4A63-58E862426F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216" y="4241628"/>
            <a:ext cx="1008062" cy="384175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1400" b="1" dirty="0">
                <a:latin typeface="Browallia New" pitchFamily="34" charset="-34"/>
                <a:cs typeface="Browallia New" pitchFamily="34" charset="-34"/>
              </a:rPr>
              <a:t>เฉพาะเจาะจง</a:t>
            </a:r>
            <a:endParaRPr lang="en-US" sz="1400" b="1" dirty="0">
              <a:latin typeface="Browallia New" pitchFamily="34" charset="-34"/>
              <a:cs typeface="Browallia New" pitchFamily="34" charset="-34"/>
            </a:endParaRPr>
          </a:p>
        </p:txBody>
      </p:sp>
      <p:cxnSp>
        <p:nvCxnSpPr>
          <p:cNvPr id="19" name="Straight Arrow Connector 74">
            <a:extLst>
              <a:ext uri="{FF2B5EF4-FFF2-40B4-BE49-F238E27FC236}">
                <a16:creationId xmlns="" xmlns:a16="http://schemas.microsoft.com/office/drawing/2014/main" id="{EFDD0560-FC6F-1D14-40AF-C4C370473EE7}"/>
              </a:ext>
            </a:extLst>
          </p:cNvPr>
          <p:cNvCxnSpPr/>
          <p:nvPr/>
        </p:nvCxnSpPr>
        <p:spPr>
          <a:xfrm>
            <a:off x="4345924" y="3978356"/>
            <a:ext cx="322262" cy="317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76">
            <a:extLst>
              <a:ext uri="{FF2B5EF4-FFF2-40B4-BE49-F238E27FC236}">
                <a16:creationId xmlns="" xmlns:a16="http://schemas.microsoft.com/office/drawing/2014/main" id="{800437A8-9851-5AB5-D2E5-1D5906AFC9BC}"/>
              </a:ext>
            </a:extLst>
          </p:cNvPr>
          <p:cNvCxnSpPr/>
          <p:nvPr/>
        </p:nvCxnSpPr>
        <p:spPr>
          <a:xfrm>
            <a:off x="4345924" y="4445871"/>
            <a:ext cx="322262" cy="317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137">
            <a:extLst>
              <a:ext uri="{FF2B5EF4-FFF2-40B4-BE49-F238E27FC236}">
                <a16:creationId xmlns="" xmlns:a16="http://schemas.microsoft.com/office/drawing/2014/main" id="{8B11900C-E902-39DE-868B-24076B816ED6}"/>
              </a:ext>
            </a:extLst>
          </p:cNvPr>
          <p:cNvSpPr/>
          <p:nvPr/>
        </p:nvSpPr>
        <p:spPr>
          <a:xfrm rot="5400000">
            <a:off x="5301562" y="3460810"/>
            <a:ext cx="288000" cy="136203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ประกาศ</a:t>
            </a:r>
            <a:endParaRPr lang="en-US" sz="1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2" name="Rounded Rectangle 138">
            <a:extLst>
              <a:ext uri="{FF2B5EF4-FFF2-40B4-BE49-F238E27FC236}">
                <a16:creationId xmlns="" xmlns:a16="http://schemas.microsoft.com/office/drawing/2014/main" id="{9AF8BD04-95F3-588D-61F7-9732A7592548}"/>
              </a:ext>
            </a:extLst>
          </p:cNvPr>
          <p:cNvSpPr/>
          <p:nvPr/>
        </p:nvSpPr>
        <p:spPr>
          <a:xfrm rot="5400000">
            <a:off x="5307348" y="4092692"/>
            <a:ext cx="288000" cy="135046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ตรวจรับ</a:t>
            </a:r>
            <a:endParaRPr lang="en-US" sz="1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3" name="Rounded Rectangle 139">
            <a:extLst>
              <a:ext uri="{FF2B5EF4-FFF2-40B4-BE49-F238E27FC236}">
                <a16:creationId xmlns="" xmlns:a16="http://schemas.microsoft.com/office/drawing/2014/main" id="{99FD6CCA-E503-2DDA-91ED-D458AE3DC903}"/>
              </a:ext>
            </a:extLst>
          </p:cNvPr>
          <p:cNvSpPr/>
          <p:nvPr/>
        </p:nvSpPr>
        <p:spPr>
          <a:xfrm rot="5400000">
            <a:off x="5309428" y="3771214"/>
            <a:ext cx="288000" cy="136732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ทำใบสั่งซื้อ/จ้าง/สัญญา</a:t>
            </a:r>
            <a:endParaRPr lang="en-US" sz="1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4" name="Rounded Rectangle 138">
            <a:extLst>
              <a:ext uri="{FF2B5EF4-FFF2-40B4-BE49-F238E27FC236}">
                <a16:creationId xmlns="" xmlns:a16="http://schemas.microsoft.com/office/drawing/2014/main" id="{F13DF997-6F45-ACEE-7129-2F07FBFD8718}"/>
              </a:ext>
            </a:extLst>
          </p:cNvPr>
          <p:cNvSpPr/>
          <p:nvPr/>
        </p:nvSpPr>
        <p:spPr>
          <a:xfrm rot="5400000">
            <a:off x="5295269" y="2838932"/>
            <a:ext cx="288000" cy="135360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ขอความเห็นชอบ</a:t>
            </a:r>
            <a:endParaRPr lang="en-US" sz="1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5" name="Rounded Rectangle 89">
            <a:extLst>
              <a:ext uri="{FF2B5EF4-FFF2-40B4-BE49-F238E27FC236}">
                <a16:creationId xmlns="" xmlns:a16="http://schemas.microsoft.com/office/drawing/2014/main" id="{D0D9A865-806A-6A88-77ED-E5DD2D9E1BC2}"/>
              </a:ext>
            </a:extLst>
          </p:cNvPr>
          <p:cNvSpPr/>
          <p:nvPr/>
        </p:nvSpPr>
        <p:spPr>
          <a:xfrm rot="5400000">
            <a:off x="5294156" y="3150866"/>
            <a:ext cx="288000" cy="13558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แต่งตั้งกรรมการ</a:t>
            </a:r>
            <a:endParaRPr lang="en-US" sz="1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6" name="Rounded Rectangle 89">
            <a:extLst>
              <a:ext uri="{FF2B5EF4-FFF2-40B4-BE49-F238E27FC236}">
                <a16:creationId xmlns="" xmlns:a16="http://schemas.microsoft.com/office/drawing/2014/main" id="{2DDB074F-C54C-C1D1-BE44-F6BB0F45A1DF}"/>
              </a:ext>
            </a:extLst>
          </p:cNvPr>
          <p:cNvSpPr/>
          <p:nvPr/>
        </p:nvSpPr>
        <p:spPr>
          <a:xfrm rot="5400000">
            <a:off x="5314190" y="4405268"/>
            <a:ext cx="288000" cy="135780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เบิกจ่าย</a:t>
            </a:r>
            <a:endParaRPr lang="en-US" sz="1400" b="1" dirty="0">
              <a:solidFill>
                <a:schemeClr val="tx1"/>
              </a:solidFill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27" name="Rounded Rectangle 62">
            <a:extLst>
              <a:ext uri="{FF2B5EF4-FFF2-40B4-BE49-F238E27FC236}">
                <a16:creationId xmlns="" xmlns:a16="http://schemas.microsoft.com/office/drawing/2014/main" id="{EC417F58-1646-54D0-1563-18620C120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8216" y="3765378"/>
            <a:ext cx="1008062" cy="384175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th-TH" sz="1400" b="1" dirty="0">
                <a:latin typeface="Browallia New" pitchFamily="34" charset="-34"/>
                <a:cs typeface="Browallia New" pitchFamily="34" charset="-34"/>
              </a:rPr>
              <a:t>คัดเลือก</a:t>
            </a:r>
            <a:endParaRPr lang="en-US" sz="1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39" name="Rectangle 2">
            <a:extLst>
              <a:ext uri="{FF2B5EF4-FFF2-40B4-BE49-F238E27FC236}">
                <a16:creationId xmlns="" xmlns:a16="http://schemas.microsoft.com/office/drawing/2014/main" id="{3BE52C81-987D-712D-4AA6-716914CD55BD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943100" y="245533"/>
            <a:ext cx="8305800" cy="642919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th-TH" sz="4000" b="1" dirty="0">
                <a:latin typeface="Browallia New" pitchFamily="34" charset="-34"/>
                <a:cs typeface="Browallia New" pitchFamily="34" charset="-34"/>
              </a:rPr>
              <a:t>ระบบการบริหารจัดการภาครัฐ </a:t>
            </a:r>
            <a:r>
              <a:rPr lang="en-US" sz="4000" b="1" dirty="0">
                <a:latin typeface="Browallia New" pitchFamily="34" charset="-34"/>
                <a:cs typeface="Browallia New" pitchFamily="34" charset="-34"/>
              </a:rPr>
              <a:t>back office</a:t>
            </a:r>
            <a:r>
              <a:rPr lang="en-US" sz="4000" b="1" dirty="0"/>
              <a:t> </a:t>
            </a:r>
          </a:p>
        </p:txBody>
      </p:sp>
      <p:sp>
        <p:nvSpPr>
          <p:cNvPr id="40" name="Rounded Rectangle 61">
            <a:extLst>
              <a:ext uri="{FF2B5EF4-FFF2-40B4-BE49-F238E27FC236}">
                <a16:creationId xmlns="" xmlns:a16="http://schemas.microsoft.com/office/drawing/2014/main" id="{EEEA9784-6B07-E67E-3895-8CC4634B3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8697" y="1692209"/>
            <a:ext cx="3695700" cy="430213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/>
                </a:solidFill>
                <a:latin typeface="Browallia New" pitchFamily="34" charset="-34"/>
                <a:cs typeface="Browallia New" pitchFamily="34" charset="-34"/>
              </a:rPr>
              <a:t>GFMIS</a:t>
            </a:r>
          </a:p>
        </p:txBody>
      </p:sp>
      <p:sp>
        <p:nvSpPr>
          <p:cNvPr id="41" name="Rectangle 19">
            <a:extLst>
              <a:ext uri="{FF2B5EF4-FFF2-40B4-BE49-F238E27FC236}">
                <a16:creationId xmlns="" xmlns:a16="http://schemas.microsoft.com/office/drawing/2014/main" id="{1DBB6DC6-4FDC-2E0E-BB31-BA829095E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0248" y="2158934"/>
            <a:ext cx="3664150" cy="3059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cap="rnd" cmpd="sng">
            <a:noFill/>
            <a:prstDash val="lgDashDotDot"/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/>
          </a:p>
        </p:txBody>
      </p:sp>
      <p:sp>
        <p:nvSpPr>
          <p:cNvPr id="42" name="Rounded Rectangle 61">
            <a:extLst>
              <a:ext uri="{FF2B5EF4-FFF2-40B4-BE49-F238E27FC236}">
                <a16:creationId xmlns="" xmlns:a16="http://schemas.microsoft.com/office/drawing/2014/main" id="{3EEEBFDC-DE11-6E3E-5A31-E1A126766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1572" y="2376422"/>
            <a:ext cx="671512" cy="26416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FM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latin typeface="Browallia New" pitchFamily="34" charset="-34"/>
                <a:cs typeface="Browallia New" pitchFamily="34" charset="-34"/>
              </a:rPr>
              <a:t>ระบบงบ-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latin typeface="Browallia New" pitchFamily="34" charset="-34"/>
                <a:cs typeface="Browallia New" pitchFamily="34" charset="-34"/>
              </a:rPr>
              <a:t>ประมาณ</a:t>
            </a:r>
            <a:endParaRPr lang="en-US" sz="12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3" name="Rounded Rectangle 61">
            <a:extLst>
              <a:ext uri="{FF2B5EF4-FFF2-40B4-BE49-F238E27FC236}">
                <a16:creationId xmlns="" xmlns:a16="http://schemas.microsoft.com/office/drawing/2014/main" id="{BE3555C9-6F22-29CD-6CF4-3B3CA20AF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7222" y="2382772"/>
            <a:ext cx="904875" cy="1604962"/>
          </a:xfrm>
          <a:prstGeom prst="roundRect">
            <a:avLst>
              <a:gd name="adj" fmla="val 16667"/>
            </a:avLst>
          </a:prstGeom>
          <a:solidFill>
            <a:schemeClr val="accent4">
              <a:lumMod val="40000"/>
              <a:lumOff val="60000"/>
            </a:schemeClr>
          </a:solidFill>
          <a:ln w="25400" algn="ctr">
            <a:solidFill>
              <a:schemeClr val="accent2">
                <a:lumMod val="50000"/>
              </a:schemeClr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PO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latin typeface="Browallia New" pitchFamily="34" charset="-34"/>
                <a:cs typeface="Browallia New" pitchFamily="34" charset="-34"/>
              </a:rPr>
              <a:t>ระบบจัดซื้อ     จัดจ้าง</a:t>
            </a:r>
            <a:endParaRPr lang="en-US" sz="1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4" name="Rounded Rectangle 61">
            <a:extLst>
              <a:ext uri="{FF2B5EF4-FFF2-40B4-BE49-F238E27FC236}">
                <a16:creationId xmlns="" xmlns:a16="http://schemas.microsoft.com/office/drawing/2014/main" id="{1DB1AE87-F5B5-2395-597D-98D5B02E02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9447" y="4051234"/>
            <a:ext cx="871537" cy="90328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Browallia New" pitchFamily="34" charset="-34"/>
                <a:cs typeface="Browallia New" pitchFamily="34" charset="-34"/>
              </a:rPr>
              <a:t>HR</a:t>
            </a:r>
            <a:endParaRPr lang="th-TH" sz="2400" b="1" dirty="0">
              <a:latin typeface="Browallia New" pitchFamily="34" charset="-34"/>
              <a:cs typeface="Browallia New" pitchFamily="34" charset="-34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200" b="1" dirty="0">
                <a:latin typeface="Browallia New" pitchFamily="34" charset="-34"/>
                <a:cs typeface="Browallia New" pitchFamily="34" charset="-34"/>
              </a:rPr>
              <a:t>ระบบทรัพยากรบุคคล</a:t>
            </a:r>
            <a:endParaRPr lang="en-US" sz="12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5" name="Rounded Rectangle 61">
            <a:extLst>
              <a:ext uri="{FF2B5EF4-FFF2-40B4-BE49-F238E27FC236}">
                <a16:creationId xmlns="" xmlns:a16="http://schemas.microsoft.com/office/drawing/2014/main" id="{86701CB1-88D1-0851-F8C9-1018B09D8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85122" y="2370072"/>
            <a:ext cx="946150" cy="262731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Browallia New" pitchFamily="34" charset="-34"/>
                <a:cs typeface="Browallia New" pitchFamily="34" charset="-34"/>
              </a:rPr>
              <a:t>FI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latin typeface="Browallia New" pitchFamily="34" charset="-34"/>
                <a:cs typeface="Browallia New" pitchFamily="34" charset="-34"/>
              </a:rPr>
              <a:t>ระบบการเงินและบัญชี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Browallia New" pitchFamily="34" charset="-34"/>
                <a:cs typeface="Browallia New" pitchFamily="34" charset="-34"/>
              </a:rPr>
              <a:t>RP-</a:t>
            </a:r>
            <a:r>
              <a:rPr lang="th-TH" sz="1200" b="1" dirty="0">
                <a:latin typeface="Browallia New" pitchFamily="34" charset="-34"/>
                <a:cs typeface="Browallia New" pitchFamily="34" charset="-34"/>
              </a:rPr>
              <a:t>รับนำส่ง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Browallia New" pitchFamily="34" charset="-34"/>
                <a:cs typeface="Browallia New" pitchFamily="34" charset="-34"/>
              </a:rPr>
              <a:t>AP-</a:t>
            </a:r>
            <a:r>
              <a:rPr lang="th-TH" sz="1200" b="1" dirty="0">
                <a:latin typeface="Browallia New" pitchFamily="34" charset="-34"/>
                <a:cs typeface="Browallia New" pitchFamily="34" charset="-34"/>
              </a:rPr>
              <a:t>เบิกจ่าย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Browallia New" pitchFamily="34" charset="-34"/>
                <a:cs typeface="Browallia New" pitchFamily="34" charset="-34"/>
              </a:rPr>
              <a:t>CM </a:t>
            </a:r>
            <a:r>
              <a:rPr lang="th-TH" sz="1200" b="1" dirty="0">
                <a:latin typeface="Browallia New" pitchFamily="34" charset="-34"/>
                <a:cs typeface="Browallia New" pitchFamily="34" charset="-34"/>
              </a:rPr>
              <a:t>–เงินสด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FA </a:t>
            </a:r>
            <a:r>
              <a:rPr lang="th-TH" sz="1200" b="1" dirty="0">
                <a:solidFill>
                  <a:srgbClr val="FF0000"/>
                </a:solidFill>
                <a:latin typeface="Browallia New" pitchFamily="34" charset="-34"/>
                <a:cs typeface="Browallia New" pitchFamily="34" charset="-34"/>
              </a:rPr>
              <a:t>สินทรัพย์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latin typeface="Browallia New" pitchFamily="34" charset="-34"/>
                <a:cs typeface="Browallia New" pitchFamily="34" charset="-34"/>
              </a:rPr>
              <a:t>GL </a:t>
            </a:r>
            <a:r>
              <a:rPr lang="th-TH" sz="1200" b="1" dirty="0">
                <a:latin typeface="Browallia New" pitchFamily="34" charset="-34"/>
                <a:cs typeface="Browallia New" pitchFamily="34" charset="-34"/>
              </a:rPr>
              <a:t>ระบบบัญชีแยกประเภท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6" name="Rounded Rectangle 61">
            <a:extLst>
              <a:ext uri="{FF2B5EF4-FFF2-40B4-BE49-F238E27FC236}">
                <a16:creationId xmlns="" xmlns:a16="http://schemas.microsoft.com/office/drawing/2014/main" id="{95932A85-4BE4-2557-A70D-E40627B08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3659" y="2411347"/>
            <a:ext cx="714375" cy="25654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atin typeface="Browallia New" pitchFamily="34" charset="-34"/>
                <a:cs typeface="Browallia New" pitchFamily="34" charset="-34"/>
              </a:rPr>
              <a:t>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400" b="1" dirty="0">
                <a:latin typeface="Browallia New" pitchFamily="34" charset="-34"/>
                <a:cs typeface="Browallia New" pitchFamily="34" charset="-34"/>
              </a:rPr>
              <a:t>ระบบต้นทุน</a:t>
            </a:r>
            <a:endParaRPr lang="en-US" sz="14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7" name="Rounded Rectangle 61">
            <a:extLst>
              <a:ext uri="{FF2B5EF4-FFF2-40B4-BE49-F238E27FC236}">
                <a16:creationId xmlns="" xmlns:a16="http://schemas.microsoft.com/office/drawing/2014/main" id="{B55F3EF5-9C9B-E4AB-8A71-5F2DA1D6A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0301" y="5511630"/>
            <a:ext cx="709613" cy="43180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Browallia New" pitchFamily="34" charset="-34"/>
                <a:cs typeface="Browallia New" pitchFamily="34" charset="-34"/>
              </a:rPr>
              <a:t>BIS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err="1">
                <a:latin typeface="Browallia New" pitchFamily="34" charset="-34"/>
                <a:cs typeface="Browallia New" pitchFamily="34" charset="-34"/>
              </a:rPr>
              <a:t>สงป</a:t>
            </a:r>
            <a:endParaRPr lang="en-US" sz="16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8" name="Rounded Rectangle 61">
            <a:extLst>
              <a:ext uri="{FF2B5EF4-FFF2-40B4-BE49-F238E27FC236}">
                <a16:creationId xmlns="" xmlns:a16="http://schemas.microsoft.com/office/drawing/2014/main" id="{25C977F9-CD83-BFA3-1CEE-A4D264D97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74332" y="5515111"/>
            <a:ext cx="709612" cy="43021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Browallia New" pitchFamily="34" charset="-34"/>
                <a:cs typeface="Browallia New" pitchFamily="34" charset="-34"/>
              </a:rPr>
              <a:t>DPIS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 err="1">
                <a:latin typeface="Browallia New" pitchFamily="34" charset="-34"/>
                <a:cs typeface="Browallia New" pitchFamily="34" charset="-34"/>
              </a:rPr>
              <a:t>สกพ</a:t>
            </a:r>
            <a:endParaRPr lang="en-US" sz="16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49" name="Rounded Rectangle 61">
            <a:extLst>
              <a:ext uri="{FF2B5EF4-FFF2-40B4-BE49-F238E27FC236}">
                <a16:creationId xmlns="" xmlns:a16="http://schemas.microsoft.com/office/drawing/2014/main" id="{EE304DCE-9026-EA5A-B0B9-D41D14CE1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88362" y="5511630"/>
            <a:ext cx="998538" cy="43021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Browallia New" pitchFamily="34" charset="-34"/>
                <a:cs typeface="Browallia New" pitchFamily="34" charset="-34"/>
              </a:rPr>
              <a:t>e-Payment </a:t>
            </a:r>
            <a:r>
              <a:rPr lang="th-TH" sz="1200" b="1" dirty="0">
                <a:latin typeface="Browallia New" pitchFamily="34" charset="-34"/>
                <a:cs typeface="Browallia New" pitchFamily="34" charset="-34"/>
              </a:rPr>
              <a:t>ภาครัฐ</a:t>
            </a:r>
            <a:endParaRPr lang="en-US" sz="12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0" name="Rounded Rectangle 61">
            <a:extLst>
              <a:ext uri="{FF2B5EF4-FFF2-40B4-BE49-F238E27FC236}">
                <a16:creationId xmlns="" xmlns:a16="http://schemas.microsoft.com/office/drawing/2014/main" id="{33588AC6-481F-4FD3-6810-30153230B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039" y="5515746"/>
            <a:ext cx="709613" cy="43021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1600" b="1" dirty="0">
                <a:latin typeface="Browallia New" pitchFamily="34" charset="-34"/>
                <a:cs typeface="Browallia New" pitchFamily="34" charset="-34"/>
              </a:rPr>
              <a:t>ระบบอื่น ๆ</a:t>
            </a:r>
            <a:endParaRPr lang="en-US" sz="1600" b="1" dirty="0"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51" name="ลูกศรขึ้น 101">
            <a:extLst>
              <a:ext uri="{FF2B5EF4-FFF2-40B4-BE49-F238E27FC236}">
                <a16:creationId xmlns="" xmlns:a16="http://schemas.microsoft.com/office/drawing/2014/main" id="{76D002B5-5779-15BB-DD3F-E5D694F1E6D3}"/>
              </a:ext>
            </a:extLst>
          </p:cNvPr>
          <p:cNvSpPr/>
          <p:nvPr/>
        </p:nvSpPr>
        <p:spPr>
          <a:xfrm rot="10800000">
            <a:off x="4551599" y="1673848"/>
            <a:ext cx="336550" cy="504825"/>
          </a:xfrm>
          <a:prstGeom prst="upArrow">
            <a:avLst/>
          </a:prstGeom>
          <a:solidFill>
            <a:srgbClr val="F2BF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52" name="ลูกศรขึ้น 102">
            <a:extLst>
              <a:ext uri="{FF2B5EF4-FFF2-40B4-BE49-F238E27FC236}">
                <a16:creationId xmlns="" xmlns:a16="http://schemas.microsoft.com/office/drawing/2014/main" id="{7AF9E2F1-115C-9132-622A-2FDBEE2DD044}"/>
              </a:ext>
            </a:extLst>
          </p:cNvPr>
          <p:cNvSpPr/>
          <p:nvPr/>
        </p:nvSpPr>
        <p:spPr>
          <a:xfrm rot="16200000">
            <a:off x="3611799" y="1070597"/>
            <a:ext cx="336550" cy="1692275"/>
          </a:xfrm>
          <a:prstGeom prst="upArrow">
            <a:avLst/>
          </a:prstGeom>
          <a:solidFill>
            <a:srgbClr val="F2BF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53" name="ลูกศรขึ้น 109">
            <a:extLst>
              <a:ext uri="{FF2B5EF4-FFF2-40B4-BE49-F238E27FC236}">
                <a16:creationId xmlns="" xmlns:a16="http://schemas.microsoft.com/office/drawing/2014/main" id="{D27F2392-71DC-105C-DCD2-646D996E0DBD}"/>
              </a:ext>
            </a:extLst>
          </p:cNvPr>
          <p:cNvSpPr/>
          <p:nvPr/>
        </p:nvSpPr>
        <p:spPr>
          <a:xfrm rot="5400000">
            <a:off x="5520768" y="1061866"/>
            <a:ext cx="336550" cy="1760537"/>
          </a:xfrm>
          <a:prstGeom prst="upArrow">
            <a:avLst/>
          </a:prstGeom>
          <a:solidFill>
            <a:srgbClr val="F2BF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54" name="ลูกศรขึ้น 78">
            <a:extLst>
              <a:ext uri="{FF2B5EF4-FFF2-40B4-BE49-F238E27FC236}">
                <a16:creationId xmlns="" xmlns:a16="http://schemas.microsoft.com/office/drawing/2014/main" id="{538C314D-F4DC-0AB5-00D3-3E46169565BA}"/>
              </a:ext>
            </a:extLst>
          </p:cNvPr>
          <p:cNvSpPr/>
          <p:nvPr/>
        </p:nvSpPr>
        <p:spPr>
          <a:xfrm rot="5400000">
            <a:off x="2863606" y="2756790"/>
            <a:ext cx="304800" cy="304800"/>
          </a:xfrm>
          <a:prstGeom prst="upArrow">
            <a:avLst/>
          </a:prstGeom>
          <a:solidFill>
            <a:srgbClr val="F2BF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55" name="ลูกศรขึ้น 78">
            <a:extLst>
              <a:ext uri="{FF2B5EF4-FFF2-40B4-BE49-F238E27FC236}">
                <a16:creationId xmlns="" xmlns:a16="http://schemas.microsoft.com/office/drawing/2014/main" id="{4DDAAD03-1677-2024-D641-396467FCBA64}"/>
              </a:ext>
            </a:extLst>
          </p:cNvPr>
          <p:cNvSpPr/>
          <p:nvPr/>
        </p:nvSpPr>
        <p:spPr>
          <a:xfrm rot="5400000">
            <a:off x="6389370" y="2760780"/>
            <a:ext cx="304800" cy="304800"/>
          </a:xfrm>
          <a:prstGeom prst="upArrow">
            <a:avLst/>
          </a:prstGeom>
          <a:solidFill>
            <a:srgbClr val="F2BF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cxnSp>
        <p:nvCxnSpPr>
          <p:cNvPr id="58" name="Straight Arrow Connector 76">
            <a:extLst>
              <a:ext uri="{FF2B5EF4-FFF2-40B4-BE49-F238E27FC236}">
                <a16:creationId xmlns="" xmlns:a16="http://schemas.microsoft.com/office/drawing/2014/main" id="{EA847103-DAF0-151E-4C58-5DC17A078804}"/>
              </a:ext>
            </a:extLst>
          </p:cNvPr>
          <p:cNvCxnSpPr/>
          <p:nvPr/>
        </p:nvCxnSpPr>
        <p:spPr>
          <a:xfrm rot="16200000" flipV="1">
            <a:off x="3723636" y="6331017"/>
            <a:ext cx="269875" cy="7938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76">
            <a:extLst>
              <a:ext uri="{FF2B5EF4-FFF2-40B4-BE49-F238E27FC236}">
                <a16:creationId xmlns="" xmlns:a16="http://schemas.microsoft.com/office/drawing/2014/main" id="{4CFBEBDD-4E62-6EBE-4C54-4528A96688D6}"/>
              </a:ext>
            </a:extLst>
          </p:cNvPr>
          <p:cNvCxnSpPr/>
          <p:nvPr/>
        </p:nvCxnSpPr>
        <p:spPr>
          <a:xfrm rot="16200000" flipV="1">
            <a:off x="5544501" y="6342234"/>
            <a:ext cx="269875" cy="7938"/>
          </a:xfrm>
          <a:prstGeom prst="straightConnector1">
            <a:avLst/>
          </a:prstGeom>
          <a:ln w="19050">
            <a:solidFill>
              <a:schemeClr val="accent4">
                <a:lumMod val="60000"/>
                <a:lumOff val="4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สี่เหลี่ยมผืนผ้า: มุมมน 60">
            <a:extLst>
              <a:ext uri="{FF2B5EF4-FFF2-40B4-BE49-F238E27FC236}">
                <a16:creationId xmlns="" xmlns:a16="http://schemas.microsoft.com/office/drawing/2014/main" id="{250DA192-7C21-CBC1-168F-A012379F2C19}"/>
              </a:ext>
            </a:extLst>
          </p:cNvPr>
          <p:cNvSpPr/>
          <p:nvPr/>
        </p:nvSpPr>
        <p:spPr>
          <a:xfrm>
            <a:off x="4687831" y="2681912"/>
            <a:ext cx="1511382" cy="2632972"/>
          </a:xfrm>
          <a:prstGeom prst="roundRect">
            <a:avLst/>
          </a:prstGeom>
          <a:noFill/>
          <a:ln>
            <a:solidFill>
              <a:srgbClr val="547A4D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62" name="Straight Arrow Connector 76">
            <a:extLst>
              <a:ext uri="{FF2B5EF4-FFF2-40B4-BE49-F238E27FC236}">
                <a16:creationId xmlns="" xmlns:a16="http://schemas.microsoft.com/office/drawing/2014/main" id="{A0CB777B-D9DF-6448-E61A-B9BCFE7731CD}"/>
              </a:ext>
            </a:extLst>
          </p:cNvPr>
          <p:cNvCxnSpPr/>
          <p:nvPr/>
        </p:nvCxnSpPr>
        <p:spPr>
          <a:xfrm rot="16200000" flipV="1">
            <a:off x="7084853" y="5363836"/>
            <a:ext cx="269875" cy="7937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76">
            <a:extLst>
              <a:ext uri="{FF2B5EF4-FFF2-40B4-BE49-F238E27FC236}">
                <a16:creationId xmlns="" xmlns:a16="http://schemas.microsoft.com/office/drawing/2014/main" id="{5583EAB4-AEAD-D798-2FA1-70F7ACF2E16C}"/>
              </a:ext>
            </a:extLst>
          </p:cNvPr>
          <p:cNvCxnSpPr/>
          <p:nvPr/>
        </p:nvCxnSpPr>
        <p:spPr>
          <a:xfrm rot="16200000" flipV="1">
            <a:off x="7900113" y="5353914"/>
            <a:ext cx="269875" cy="7937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76">
            <a:extLst>
              <a:ext uri="{FF2B5EF4-FFF2-40B4-BE49-F238E27FC236}">
                <a16:creationId xmlns="" xmlns:a16="http://schemas.microsoft.com/office/drawing/2014/main" id="{0CCF0AF0-5B56-49ED-024B-124088631E7B}"/>
              </a:ext>
            </a:extLst>
          </p:cNvPr>
          <p:cNvCxnSpPr/>
          <p:nvPr/>
        </p:nvCxnSpPr>
        <p:spPr>
          <a:xfrm rot="16200000" flipV="1">
            <a:off x="8852693" y="5363960"/>
            <a:ext cx="269875" cy="7937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76">
            <a:extLst>
              <a:ext uri="{FF2B5EF4-FFF2-40B4-BE49-F238E27FC236}">
                <a16:creationId xmlns="" xmlns:a16="http://schemas.microsoft.com/office/drawing/2014/main" id="{07EB33AD-8688-9C4F-B2CB-9FF74E1D3B3D}"/>
              </a:ext>
            </a:extLst>
          </p:cNvPr>
          <p:cNvCxnSpPr/>
          <p:nvPr/>
        </p:nvCxnSpPr>
        <p:spPr>
          <a:xfrm rot="16200000" flipV="1">
            <a:off x="9805273" y="5359140"/>
            <a:ext cx="269875" cy="7937"/>
          </a:xfrm>
          <a:prstGeom prst="straightConnector1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85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>
            <a:extLst>
              <a:ext uri="{FF2B5EF4-FFF2-40B4-BE49-F238E27FC236}">
                <a16:creationId xmlns="" xmlns:a16="http://schemas.microsoft.com/office/drawing/2014/main" id="{A3523F77-5D1A-E1A6-D721-BBACC089C065}"/>
              </a:ext>
            </a:extLst>
          </p:cNvPr>
          <p:cNvSpPr/>
          <p:nvPr/>
        </p:nvSpPr>
        <p:spPr>
          <a:xfrm>
            <a:off x="2025490" y="145068"/>
            <a:ext cx="7229864" cy="1200329"/>
          </a:xfrm>
          <a:prstGeom prst="rect">
            <a:avLst/>
          </a:prstGeom>
          <a:solidFill>
            <a:srgbClr val="F7EAD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th-TH" sz="3600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itchFamily="34" charset="-34"/>
              </a:rPr>
              <a:t>ระเบียบกระทรวงการคลังว่าด้วยการรับ</a:t>
            </a:r>
            <a:r>
              <a:rPr lang="th-TH" sz="3600" b="1" dirty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itchFamily="34" charset="-34"/>
              </a:rPr>
              <a:t>เงิน</a:t>
            </a:r>
          </a:p>
          <a:p>
            <a:pPr>
              <a:defRPr/>
            </a:pPr>
            <a:r>
              <a:rPr lang="th-TH" sz="3600" b="1" dirty="0" smtClean="0">
                <a:solidFill>
                  <a:schemeClr val="tx1"/>
                </a:solidFill>
                <a:latin typeface="Browallia New" panose="020B0604020202020204" pitchFamily="34" charset="-34"/>
                <a:cs typeface="Browallia New" pitchFamily="34" charset="-34"/>
              </a:rPr>
              <a:t>หรือ</a:t>
            </a:r>
            <a:r>
              <a:rPr lang="th-TH" sz="3600" b="1" dirty="0">
                <a:solidFill>
                  <a:schemeClr val="tx1"/>
                </a:solidFill>
                <a:latin typeface="Browallia New" panose="020B0604020202020204" pitchFamily="34" charset="-34"/>
                <a:cs typeface="Browallia New" pitchFamily="34" charset="-34"/>
              </a:rPr>
              <a:t>ทรัพย์สินที่มีผู้บริจาคให้ทางราชการ พ.ศ. 2526 </a:t>
            </a:r>
            <a:endParaRPr lang="th-TH" sz="3600" b="1" dirty="0">
              <a:solidFill>
                <a:schemeClr val="tx1"/>
              </a:solidFill>
              <a:latin typeface="Browallia New" panose="020B0604020202020204" pitchFamily="34" charset="-34"/>
              <a:cs typeface="Browallia New" pitchFamily="34" charset="-34"/>
            </a:endParaRPr>
          </a:p>
        </p:txBody>
      </p:sp>
      <p:sp>
        <p:nvSpPr>
          <p:cNvPr id="5" name="ชื่อเรื่องรอง 4"/>
          <p:cNvSpPr>
            <a:spLocks noGrp="1"/>
          </p:cNvSpPr>
          <p:nvPr>
            <p:ph type="subTitle" idx="1"/>
          </p:nvPr>
        </p:nvSpPr>
        <p:spPr>
          <a:xfrm>
            <a:off x="808381" y="1656522"/>
            <a:ext cx="9952383" cy="4903304"/>
          </a:xfrm>
        </p:spPr>
        <p:txBody>
          <a:bodyPr>
            <a:normAutofit/>
          </a:bodyPr>
          <a:lstStyle/>
          <a:p>
            <a:pPr algn="l"/>
            <a:r>
              <a:rPr lang="th-TH" dirty="0" smtClean="0"/>
              <a:t>1. ในการรับเงินหรือทรัพย์สินที่มีผู้บริจาค มีหลักเกณฑ์โดยให้พิจารณา ดังนี้</a:t>
            </a:r>
          </a:p>
          <a:p>
            <a:pPr algn="l"/>
            <a:r>
              <a:rPr lang="th-TH" dirty="0" smtClean="0"/>
              <a:t>(1) ผลเสียและประโยชน์ที่ทางราชการจะพึงได้รับทั้งปัจจุบันและอนาคต</a:t>
            </a:r>
          </a:p>
          <a:p>
            <a:pPr algn="l"/>
            <a:r>
              <a:rPr lang="th-TH" dirty="0" smtClean="0"/>
              <a:t>(2) เงื่อนไขการผูกพันจะต้องไม่ให้ประโยชน์ต่อผู้ใดโดยเฉพาะ</a:t>
            </a:r>
          </a:p>
          <a:p>
            <a:pPr algn="l"/>
            <a:r>
              <a:rPr lang="th-TH" dirty="0" smtClean="0"/>
              <a:t>(3) ทรัพย์สินที่รับบริจาคต้องไม่มีภาระผูกพัน ข้อเรียกร้องการซ่อมบำรุงรักษาโดยต้องคำนึงถึงความคุ้มค่ากับค่าใช้จ่ายที่รัฐต้องเสียไป</a:t>
            </a:r>
          </a:p>
          <a:p>
            <a:pPr algn="l"/>
            <a:r>
              <a:rPr lang="th-TH" dirty="0" smtClean="0"/>
              <a:t>(4) กรณีการรับมอบเงินหรือทรัพย์สินที่ไม่ตรงกับอำนาจหน้าที่ของส่วนราชการนั้น ให้ส่วนราชการที่ได้รับการบริจาคส่งมอบให้กับส่วนราชการที่เกี่ยวข้องซึ่งมีหน้าที่โดยตรงในการดูแล และการบริหารทรัพย์สินของแผ่นดินต่อไป</a:t>
            </a:r>
          </a:p>
          <a:p>
            <a:pPr algn="l">
              <a:spcBef>
                <a:spcPts val="0"/>
              </a:spcBef>
            </a:pPr>
            <a:r>
              <a:rPr lang="th-TH" dirty="0" smtClean="0"/>
              <a:t>        ในกรณีที่มีผู้บริจาคเงินหรือทรัพย์สินให้กับทางราชการให้รายงานผู้บังคับบัญชาตามลำดับชั้นจนถึงหัวหน้าส่วนราชการ และให้ถือว่าเป็นการรับบริจาคในนามส่วนราชการต่อไป</a:t>
            </a:r>
          </a:p>
          <a:p>
            <a:pPr algn="l"/>
            <a:r>
              <a:rPr lang="th-TH" dirty="0" smtClean="0"/>
              <a:t>(5) หัวหน้าส่วนราชการอาจตั้งคณะกรรมการขึ้นเพื่อพิจารณาให้ความเห็นในการรับบริจาคเงินหรือทรัพย์สินก่อนก็ได้</a:t>
            </a:r>
          </a:p>
          <a:p>
            <a:pPr algn="l"/>
            <a:r>
              <a:rPr lang="th-TH" dirty="0" smtClean="0"/>
              <a:t>2. การรับบริจาคทรัพย์สินอื่นนอกจากเงิน ให้ส่วนราชการผู้รับบริจาคตรวจสอบว่าทรัพย์สินที่จะรับบริจาคมีเอกสารสิทธิ์สมบูรณ์ ทั้งนี้ เพื่อมิให้เกิดคดีฟ้องร้องภายหลัง</a:t>
            </a:r>
          </a:p>
          <a:p>
            <a:pPr algn="l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8794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="" xmlns:a16="http://schemas.microsoft.com/office/drawing/2014/main" id="{F99A6499-A953-5890-F258-835043069D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72361" y="501806"/>
            <a:ext cx="2847278" cy="922880"/>
          </a:xfrm>
          <a:solidFill>
            <a:srgbClr val="AABCA6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th-TH" sz="54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ถาม - ตอบ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="" xmlns:a16="http://schemas.microsoft.com/office/drawing/2014/main" id="{9C39CD3E-C34B-1A32-10BF-434C342057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224" y="2118925"/>
            <a:ext cx="11630722" cy="3925036"/>
          </a:xfrm>
        </p:spPr>
        <p:txBody>
          <a:bodyPr>
            <a:noAutofit/>
          </a:bodyPr>
          <a:lstStyle/>
          <a:p>
            <a:pPr algn="l"/>
            <a:r>
              <a:rPr lang="th-TH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1. </a:t>
            </a:r>
            <a:r>
              <a:rPr lang="th-TH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r>
              <a:rPr lang="th-TH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จัดซื้อจัดจ้า</a:t>
            </a:r>
            <a:r>
              <a:rPr lang="th-TH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งวง</a:t>
            </a:r>
            <a:r>
              <a:rPr lang="th-TH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เงินไม่เกิน 500,000 บาท ใช้วิธีการ</a:t>
            </a:r>
            <a:r>
              <a:rPr lang="th-TH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ใด</a:t>
            </a:r>
            <a:endParaRPr lang="th-TH" sz="4800" b="1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  <a:p>
            <a:pPr algn="l"/>
            <a:r>
              <a:rPr lang="th-TH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2. วงเงินการจัดซื้อจัดจ้างจำนวนไม่เกินเท่าใด</a:t>
            </a:r>
          </a:p>
          <a:p>
            <a:pPr algn="l"/>
            <a:r>
              <a:rPr lang="th-TH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ที่สามารถแต่งตั้งบุคคลหนึ่งบุคคลใดเป็นผู้ตรวจรับพัสดุ </a:t>
            </a:r>
          </a:p>
          <a:p>
            <a:pPr algn="l"/>
            <a:r>
              <a:rPr lang="th-TH" sz="48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48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(ผู้ตรวจรับพัสดุเพียง 1 คน)</a:t>
            </a:r>
            <a:endParaRPr lang="th-TH" sz="54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62275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451FCB7-11EE-4F6A-B0D9-5F52570CEA52}"/>
              </a:ext>
            </a:extLst>
          </p:cNvPr>
          <p:cNvSpPr txBox="1"/>
          <p:nvPr/>
        </p:nvSpPr>
        <p:spPr>
          <a:xfrm>
            <a:off x="1077111" y="3262005"/>
            <a:ext cx="507067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วิธีประกาศเชิญชวนทั่วไป ครั้งละไม่เกิน 100 ล้านบาท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วิธีคัดเลือก ครั้งละไม่เกิน 30 ล้านบาท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วิธีเฉพาะเจาะจง ครั้งละไม่เกิน 30 ล้านบาท               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직사각형 26">
            <a:extLst>
              <a:ext uri="{FF2B5EF4-FFF2-40B4-BE49-F238E27FC236}">
                <a16:creationId xmlns="" xmlns:a16="http://schemas.microsoft.com/office/drawing/2014/main" id="{25468AE5-0A30-4BEF-A055-0605A817B60A}"/>
              </a:ext>
            </a:extLst>
          </p:cNvPr>
          <p:cNvSpPr/>
          <p:nvPr/>
        </p:nvSpPr>
        <p:spPr>
          <a:xfrm>
            <a:off x="1077111" y="2842832"/>
            <a:ext cx="3080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รองปลัดกระทรวงแรงงาน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6D88FD90-19BC-48AA-B9B2-43FE443846CF}"/>
              </a:ext>
            </a:extLst>
          </p:cNvPr>
          <p:cNvSpPr txBox="1"/>
          <p:nvPr/>
        </p:nvSpPr>
        <p:spPr>
          <a:xfrm>
            <a:off x="2842437" y="522812"/>
            <a:ext cx="6507126" cy="1754326"/>
          </a:xfrm>
          <a:prstGeom prst="rect">
            <a:avLst/>
          </a:prstGeom>
          <a:noFill/>
          <a:ln w="19050">
            <a:solidFill>
              <a:srgbClr val="547A4D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Browallia New" pitchFamily="34" charset="-34"/>
                <a:ea typeface="+mj-ea"/>
                <a:cs typeface="Browallia New" pitchFamily="34" charset="-34"/>
              </a:rPr>
              <a:t>มอบอำนาจในการจัดซื้อจัดจ้าง</a:t>
            </a:r>
            <a:br>
              <a:rPr lang="th-TH" sz="3600" b="1" dirty="0">
                <a:latin typeface="Browallia New" pitchFamily="34" charset="-34"/>
                <a:ea typeface="+mj-ea"/>
                <a:cs typeface="Browallia New" pitchFamily="34" charset="-34"/>
              </a:rPr>
            </a:br>
            <a:r>
              <a:rPr lang="th-TH" sz="3600" b="1" dirty="0">
                <a:latin typeface="Browallia New" pitchFamily="34" charset="-34"/>
                <a:ea typeface="+mj-ea"/>
                <a:cs typeface="Browallia New" pitchFamily="34" charset="-34"/>
              </a:rPr>
              <a:t>คำสั่งสำนักงานปลัดกระทรวงแรงงาน</a:t>
            </a:r>
            <a:br>
              <a:rPr lang="th-TH" sz="3600" b="1" dirty="0">
                <a:latin typeface="Browallia New" pitchFamily="34" charset="-34"/>
                <a:ea typeface="+mj-ea"/>
                <a:cs typeface="Browallia New" pitchFamily="34" charset="-34"/>
              </a:rPr>
            </a:br>
            <a:r>
              <a:rPr lang="th-TH" sz="3600" b="1" dirty="0">
                <a:latin typeface="Browallia New" pitchFamily="34" charset="-34"/>
                <a:ea typeface="+mj-ea"/>
                <a:cs typeface="Browallia New" pitchFamily="34" charset="-34"/>
              </a:rPr>
              <a:t>ที่ 489/2566 ลงวันที่ 26 พฤษภาคม พ.ศ. 2566</a:t>
            </a:r>
            <a:endParaRPr lang="en-US" sz="3600" dirty="0">
              <a:latin typeface="+mj-lt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9CA7C19D-3B2B-A932-7F3C-3207E6A14AC5}"/>
              </a:ext>
            </a:extLst>
          </p:cNvPr>
          <p:cNvSpPr txBox="1"/>
          <p:nvPr/>
        </p:nvSpPr>
        <p:spPr>
          <a:xfrm>
            <a:off x="1077112" y="5282151"/>
            <a:ext cx="43196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ครั้งละไม่เกิน 5 แสนบาท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직사각형 26">
            <a:extLst>
              <a:ext uri="{FF2B5EF4-FFF2-40B4-BE49-F238E27FC236}">
                <a16:creationId xmlns="" xmlns:a16="http://schemas.microsoft.com/office/drawing/2014/main" id="{25144316-E1B2-C0E0-05CB-15B5922FE9BA}"/>
              </a:ext>
            </a:extLst>
          </p:cNvPr>
          <p:cNvSpPr/>
          <p:nvPr/>
        </p:nvSpPr>
        <p:spPr>
          <a:xfrm>
            <a:off x="1077111" y="4862978"/>
            <a:ext cx="36898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ผู้อำนวยการกองบริหารการคลัง 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="" xmlns:a16="http://schemas.microsoft.com/office/drawing/2014/main" id="{D52BDF83-68FC-AD59-F125-E9BAE59C9452}"/>
              </a:ext>
            </a:extLst>
          </p:cNvPr>
          <p:cNvSpPr txBox="1"/>
          <p:nvPr/>
        </p:nvSpPr>
        <p:spPr>
          <a:xfrm>
            <a:off x="6535158" y="3262005"/>
            <a:ext cx="43196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400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ครั้งละไม่เกิน 5,000 บาท</a:t>
            </a:r>
          </a:p>
          <a:p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직사각형 26">
            <a:extLst>
              <a:ext uri="{FF2B5EF4-FFF2-40B4-BE49-F238E27FC236}">
                <a16:creationId xmlns="" xmlns:a16="http://schemas.microsoft.com/office/drawing/2014/main" id="{15181FC0-4B21-768F-FD79-DE81C95A32C1}"/>
              </a:ext>
            </a:extLst>
          </p:cNvPr>
          <p:cNvSpPr/>
          <p:nvPr/>
        </p:nvSpPr>
        <p:spPr>
          <a:xfrm>
            <a:off x="6535157" y="2842832"/>
            <a:ext cx="30808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หัวหน้าสำนัก/ผู้อำนวยกอง 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="" xmlns:a16="http://schemas.microsoft.com/office/drawing/2014/main" id="{5B7C48C4-7A8E-9FBB-4D83-D7ECFC249796}"/>
              </a:ext>
            </a:extLst>
          </p:cNvPr>
          <p:cNvSpPr txBox="1"/>
          <p:nvPr/>
        </p:nvSpPr>
        <p:spPr>
          <a:xfrm>
            <a:off x="6535158" y="5282151"/>
            <a:ext cx="431963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th-TH" sz="2400" dirty="0">
                <a:latin typeface="Browallia New" pitchFamily="34" charset="-34"/>
                <a:cs typeface="Browallia New" pitchFamily="34" charset="-34"/>
              </a:rPr>
              <a:t>ครั้งละไม่เกิน 50,000 บาท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직사각형 26">
            <a:extLst>
              <a:ext uri="{FF2B5EF4-FFF2-40B4-BE49-F238E27FC236}">
                <a16:creationId xmlns="" xmlns:a16="http://schemas.microsoft.com/office/drawing/2014/main" id="{7765415C-C8EE-6E0D-9782-4CEBB96D740C}"/>
              </a:ext>
            </a:extLst>
          </p:cNvPr>
          <p:cNvSpPr/>
          <p:nvPr/>
        </p:nvSpPr>
        <p:spPr>
          <a:xfrm>
            <a:off x="6535157" y="4862978"/>
            <a:ext cx="47070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นักวิชาการเงินและบัญชีชำนาญการพิเศษ 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12" name="สี่เหลี่ยมผืนผ้า: มุมมน 11">
            <a:extLst>
              <a:ext uri="{FF2B5EF4-FFF2-40B4-BE49-F238E27FC236}">
                <a16:creationId xmlns="" xmlns:a16="http://schemas.microsoft.com/office/drawing/2014/main" id="{8F0CA36A-27D7-0D66-3B41-F4FA9956B3EE}"/>
              </a:ext>
            </a:extLst>
          </p:cNvPr>
          <p:cNvSpPr/>
          <p:nvPr/>
        </p:nvSpPr>
        <p:spPr>
          <a:xfrm>
            <a:off x="949841" y="2706943"/>
            <a:ext cx="10292318" cy="3151596"/>
          </a:xfrm>
          <a:prstGeom prst="roundRect">
            <a:avLst/>
          </a:prstGeom>
          <a:noFill/>
          <a:ln w="19050">
            <a:solidFill>
              <a:srgbClr val="547A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800">
                <a:latin typeface="Browallia New" pitchFamily="34" charset="-34"/>
                <a:cs typeface="Browallia New" pitchFamily="34" charset="-34"/>
              </a:rPr>
              <a:t>นักวิชาการเงินและบัญชีชำนาญการพิเศษ</a:t>
            </a:r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964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dirty="0" smtClean="0"/>
              <a:t> </a:t>
            </a:r>
            <a:r>
              <a:rPr lang="th-TH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คำสั่งสำนักงานปลัดกระทรวงแรงงาน ที่ 440/2563 ลงวันที่ 21 พ.ค. 2563</a:t>
            </a:r>
            <a:br>
              <a:rPr lang="th-TH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เรื่อง มอบอำนาจด้านการบริหารงบประมาณ การเงิน การคลัง และการพัสดุ</a:t>
            </a:r>
            <a:br>
              <a:rPr lang="th-TH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</a:br>
            <a:r>
              <a:rPr lang="th-TH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ให้ผู้ว่าราชการจังหวัดแบบ</a:t>
            </a:r>
            <a:r>
              <a:rPr lang="th-TH" sz="3600" dirty="0" err="1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บูรณา</a:t>
            </a:r>
            <a:r>
              <a:rPr lang="th-TH" sz="3600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การ</a:t>
            </a:r>
            <a:endParaRPr lang="th-TH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th-TH" dirty="0" smtClean="0"/>
          </a:p>
          <a:p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มอบอำนาจด้านการบริหารงบประมาณ การเงิน การคลัง และการพัสดุ ให้แก่ผู้ว่าราชการจังหวัด (ยกเว้นกรุงเทพมหานคร) ให้ปฏิบัติราชการแทนปลัดกระทรวงแรงงาน  ในส่วนที่เกี่ยวข้อง กับพัสดุ สรุปดังนี้</a:t>
            </a:r>
          </a:p>
          <a:p>
            <a:pPr marL="0" indent="0">
              <a:buNone/>
            </a:pPr>
            <a:r>
              <a:rPr lang="th-TH" dirty="0" smtClean="0">
                <a:latin typeface="Browallia New" panose="020B0604020202020204" pitchFamily="34" charset="-34"/>
                <a:cs typeface="Browallia New" panose="020B0604020202020204" pitchFamily="34" charset="-34"/>
              </a:rPr>
              <a:t>           -  การดำเนินการการจัดซื้อจัดจ้างและการบริหารพัสดุ รวมทั้งการจำหน่ายพัสดุที่หมดความจำเป็นหรือหากใช้ในหน่วยงานของรัฐต่อไปจะสิ้นเปลืองค่าใช้จ่ายมาก ตามพระราชบัญญัติการจัดซื้อจัดจ้างและการบริหารพัสดุภาครัฐ พ.ศ. 2560 และระเบียบกระทรวงการคลังว่าด้วยการจัดซื้อจัดจ้างและการบริหารพัสดุภาครัฐ พ.ศ. 2560 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       ทั้งนี้ การมอบอำนาจดังกล่าว อาศัยอำนาจตามพระราชบัญญัติระเบียบบริหารราชการ แผ่นดิน พ.ศ. 2564 และที่แก้ไขเพิ่มเติม และ</a:t>
            </a:r>
            <a:r>
              <a:rPr lang="th-TH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พระราชบัญญัติการจัดซื้อจัดจ้างและการบริหารพัสดุภาครัฐ พ.ศ. 2560 </a:t>
            </a:r>
            <a:r>
              <a:rPr lang="th-TH" dirty="0" smtClean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และ</a:t>
            </a:r>
            <a:r>
              <a:rPr lang="th-TH" dirty="0">
                <a:solidFill>
                  <a:srgbClr val="FF0000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ระเบียบกระทรวงการคลังว่าด้วยการจัดซื้อจัดจ้างและการบริหารพัสดุภาครัฐ พ.ศ. 2560 </a:t>
            </a:r>
          </a:p>
          <a:p>
            <a:pPr marL="0" indent="0">
              <a:buNone/>
            </a:pP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83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="" xmlns:a16="http://schemas.microsoft.com/office/drawing/2014/main" id="{4207F5EE-39B9-4186-9F6B-310AEAEAAE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86306" y="4928816"/>
            <a:ext cx="4688773" cy="2693988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EC1850E7-B6D8-468F-9DA3-8B63F591D8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6767" y="5387788"/>
            <a:ext cx="1843088" cy="1807644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="" xmlns:a16="http://schemas.microsoft.com/office/drawing/2014/main" id="{8C06C1E0-BF5A-4CE4-AB9F-2B69C07C14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123944">
            <a:off x="10378038" y="-1539764"/>
            <a:ext cx="3040546" cy="307952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F62F57EC-DEB1-4E5E-8ABA-DE856E1BA5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7075481">
            <a:off x="-646110" y="-416112"/>
            <a:ext cx="2709863" cy="23571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="" xmlns:a16="http://schemas.microsoft.com/office/drawing/2014/main" id="{75AF0151-AF2E-4C31-8856-FAF9AD3948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555099">
            <a:off x="-873488" y="-325978"/>
            <a:ext cx="1518374" cy="1250426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="" xmlns:a16="http://schemas.microsoft.com/office/drawing/2014/main" id="{59150D23-33CA-4B98-AAA2-49918E82AD2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33400" y="4928816"/>
            <a:ext cx="1249362" cy="152266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="" xmlns:a16="http://schemas.microsoft.com/office/drawing/2014/main" id="{E34E5B45-F383-4FA9-AF4B-4AB1BC804B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9556528">
            <a:off x="9674981" y="-1619550"/>
            <a:ext cx="3778528" cy="3837568"/>
          </a:xfrm>
          <a:prstGeom prst="rect">
            <a:avLst/>
          </a:prstGeom>
        </p:spPr>
      </p:pic>
      <p:sp>
        <p:nvSpPr>
          <p:cNvPr id="18" name="타원 53">
            <a:extLst>
              <a:ext uri="{FF2B5EF4-FFF2-40B4-BE49-F238E27FC236}">
                <a16:creationId xmlns="" xmlns:a16="http://schemas.microsoft.com/office/drawing/2014/main" id="{03628C24-E2D1-4C58-B8DB-0CA4311EDC26}"/>
              </a:ext>
            </a:extLst>
          </p:cNvPr>
          <p:cNvSpPr/>
          <p:nvPr/>
        </p:nvSpPr>
        <p:spPr>
          <a:xfrm>
            <a:off x="5089479" y="1115069"/>
            <a:ext cx="898591" cy="898591"/>
          </a:xfrm>
          <a:prstGeom prst="ellipse">
            <a:avLst/>
          </a:prstGeom>
          <a:solidFill>
            <a:schemeClr val="accent4"/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8" name="직사각형 67">
            <a:extLst>
              <a:ext uri="{FF2B5EF4-FFF2-40B4-BE49-F238E27FC236}">
                <a16:creationId xmlns="" xmlns:a16="http://schemas.microsoft.com/office/drawing/2014/main" id="{D795347F-C72D-4D0D-B4D2-B9CA3C904350}"/>
              </a:ext>
            </a:extLst>
          </p:cNvPr>
          <p:cNvSpPr/>
          <p:nvPr/>
        </p:nvSpPr>
        <p:spPr>
          <a:xfrm>
            <a:off x="6252758" y="1304848"/>
            <a:ext cx="3951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2800" b="1" dirty="0">
                <a:solidFill>
                  <a:srgbClr val="332533"/>
                </a:solidFill>
              </a:rPr>
              <a:t>จัดทำแผนการจัดซื้อจัดจ้างประจำปี</a:t>
            </a:r>
          </a:p>
        </p:txBody>
      </p:sp>
      <p:pic>
        <p:nvPicPr>
          <p:cNvPr id="46" name="Graphic 45" descr="Beehive">
            <a:extLst>
              <a:ext uri="{FF2B5EF4-FFF2-40B4-BE49-F238E27FC236}">
                <a16:creationId xmlns="" xmlns:a16="http://schemas.microsoft.com/office/drawing/2014/main" id="{45A6D077-A447-4B47-915A-0F8038EDD80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241822" y="3158494"/>
            <a:ext cx="746150" cy="74615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E72FA283-CED3-4F3C-AC69-9183DDA9B564}"/>
              </a:ext>
            </a:extLst>
          </p:cNvPr>
          <p:cNvSpPr txBox="1"/>
          <p:nvPr/>
        </p:nvSpPr>
        <p:spPr>
          <a:xfrm>
            <a:off x="300982" y="2336634"/>
            <a:ext cx="480591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defRPr/>
            </a:pPr>
            <a:r>
              <a:rPr lang="th-TH" sz="4800" b="1" dirty="0">
                <a:latin typeface="Browallia New" panose="020B0604020202020204" pitchFamily="34" charset="-34"/>
                <a:cs typeface="Browallia New" pitchFamily="34" charset="-34"/>
              </a:rPr>
              <a:t>แนวทาง</a:t>
            </a:r>
          </a:p>
          <a:p>
            <a:pPr algn="ctr" eaLnBrk="1" hangingPunct="1">
              <a:defRPr/>
            </a:pPr>
            <a:r>
              <a:rPr lang="th-TH" sz="4800" b="1" dirty="0">
                <a:latin typeface="Browallia New" panose="020B0604020202020204" pitchFamily="34" charset="-34"/>
                <a:cs typeface="Browallia New" pitchFamily="34" charset="-34"/>
              </a:rPr>
              <a:t>การบริหารพัสดุ</a:t>
            </a:r>
            <a:r>
              <a:rPr lang="en-US" sz="48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</a:t>
            </a:r>
          </a:p>
        </p:txBody>
      </p:sp>
      <p:sp>
        <p:nvSpPr>
          <p:cNvPr id="6" name="직사각형 67">
            <a:extLst>
              <a:ext uri="{FF2B5EF4-FFF2-40B4-BE49-F238E27FC236}">
                <a16:creationId xmlns="" xmlns:a16="http://schemas.microsoft.com/office/drawing/2014/main" id="{FA48C621-D7BE-11A1-4836-4DC69CF0740F}"/>
              </a:ext>
            </a:extLst>
          </p:cNvPr>
          <p:cNvSpPr/>
          <p:nvPr/>
        </p:nvSpPr>
        <p:spPr>
          <a:xfrm>
            <a:off x="6233809" y="2420080"/>
            <a:ext cx="540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2800" b="1" dirty="0">
                <a:solidFill>
                  <a:srgbClr val="332533"/>
                </a:solidFill>
              </a:rPr>
              <a:t>จัดทำร่างขอบเขตของงาน/คุณลักษณะเฉพาะ/  </a:t>
            </a:r>
          </a:p>
          <a:p>
            <a:r>
              <a:rPr lang="th-TH" altLang="ko-KR" sz="2800" b="1" dirty="0">
                <a:solidFill>
                  <a:srgbClr val="332533"/>
                </a:solidFill>
              </a:rPr>
              <a:t>รูปแบบรายการงานก่อสร้าง/ที่มาของราคากลาง</a:t>
            </a:r>
          </a:p>
        </p:txBody>
      </p:sp>
      <p:sp>
        <p:nvSpPr>
          <p:cNvPr id="10" name="직사각형 67">
            <a:extLst>
              <a:ext uri="{FF2B5EF4-FFF2-40B4-BE49-F238E27FC236}">
                <a16:creationId xmlns="" xmlns:a16="http://schemas.microsoft.com/office/drawing/2014/main" id="{6DA10CA1-4E47-5806-40A2-0EDFA9D96CEF}"/>
              </a:ext>
            </a:extLst>
          </p:cNvPr>
          <p:cNvSpPr/>
          <p:nvPr/>
        </p:nvSpPr>
        <p:spPr>
          <a:xfrm>
            <a:off x="6233809" y="3904644"/>
            <a:ext cx="3441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2800" b="1" dirty="0">
                <a:solidFill>
                  <a:srgbClr val="332533"/>
                </a:solidFill>
              </a:rPr>
              <a:t>วิธีการจัดซื้อจัดจ้าง</a:t>
            </a:r>
          </a:p>
        </p:txBody>
      </p:sp>
      <p:sp>
        <p:nvSpPr>
          <p:cNvPr id="14" name="직사각형 67">
            <a:extLst>
              <a:ext uri="{FF2B5EF4-FFF2-40B4-BE49-F238E27FC236}">
                <a16:creationId xmlns="" xmlns:a16="http://schemas.microsoft.com/office/drawing/2014/main" id="{C61A9E5E-8F1B-6D69-8466-9B426226E2CC}"/>
              </a:ext>
            </a:extLst>
          </p:cNvPr>
          <p:cNvSpPr/>
          <p:nvPr/>
        </p:nvSpPr>
        <p:spPr>
          <a:xfrm>
            <a:off x="6233809" y="5098128"/>
            <a:ext cx="3441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ko-KR" sz="2800" b="1" dirty="0">
                <a:solidFill>
                  <a:srgbClr val="332533"/>
                </a:solidFill>
              </a:rPr>
              <a:t>ควบคุมดูแลรักษา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="" xmlns:a16="http://schemas.microsoft.com/office/drawing/2014/main" id="{06D67961-7228-6F2C-69DA-61502F41CEAA}"/>
              </a:ext>
            </a:extLst>
          </p:cNvPr>
          <p:cNvSpPr txBox="1"/>
          <p:nvPr/>
        </p:nvSpPr>
        <p:spPr>
          <a:xfrm>
            <a:off x="5354399" y="1241198"/>
            <a:ext cx="52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1</a:t>
            </a:r>
          </a:p>
        </p:txBody>
      </p:sp>
      <p:sp>
        <p:nvSpPr>
          <p:cNvPr id="22" name="타원 53">
            <a:extLst>
              <a:ext uri="{FF2B5EF4-FFF2-40B4-BE49-F238E27FC236}">
                <a16:creationId xmlns="" xmlns:a16="http://schemas.microsoft.com/office/drawing/2014/main" id="{76A7488D-C9CD-1A61-E5DE-7594D5A47088}"/>
              </a:ext>
            </a:extLst>
          </p:cNvPr>
          <p:cNvSpPr/>
          <p:nvPr/>
        </p:nvSpPr>
        <p:spPr>
          <a:xfrm>
            <a:off x="5089381" y="2378453"/>
            <a:ext cx="898591" cy="898591"/>
          </a:xfrm>
          <a:prstGeom prst="ellipse">
            <a:avLst/>
          </a:prstGeom>
          <a:solidFill>
            <a:schemeClr val="accent4"/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3" name="กล่องข้อความ 22">
            <a:extLst>
              <a:ext uri="{FF2B5EF4-FFF2-40B4-BE49-F238E27FC236}">
                <a16:creationId xmlns="" xmlns:a16="http://schemas.microsoft.com/office/drawing/2014/main" id="{E787BBFC-8513-E712-337D-27519F6CD2E6}"/>
              </a:ext>
            </a:extLst>
          </p:cNvPr>
          <p:cNvSpPr txBox="1"/>
          <p:nvPr/>
        </p:nvSpPr>
        <p:spPr>
          <a:xfrm>
            <a:off x="5354301" y="2504582"/>
            <a:ext cx="52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2</a:t>
            </a:r>
          </a:p>
        </p:txBody>
      </p:sp>
      <p:sp>
        <p:nvSpPr>
          <p:cNvPr id="24" name="타원 53">
            <a:extLst>
              <a:ext uri="{FF2B5EF4-FFF2-40B4-BE49-F238E27FC236}">
                <a16:creationId xmlns="" xmlns:a16="http://schemas.microsoft.com/office/drawing/2014/main" id="{4DA24B88-5E23-6403-DD90-0D965A86DE85}"/>
              </a:ext>
            </a:extLst>
          </p:cNvPr>
          <p:cNvSpPr/>
          <p:nvPr/>
        </p:nvSpPr>
        <p:spPr>
          <a:xfrm>
            <a:off x="5089381" y="3639771"/>
            <a:ext cx="898591" cy="898591"/>
          </a:xfrm>
          <a:prstGeom prst="ellipse">
            <a:avLst/>
          </a:prstGeom>
          <a:solidFill>
            <a:schemeClr val="accent4"/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25" name="กล่องข้อความ 24">
            <a:extLst>
              <a:ext uri="{FF2B5EF4-FFF2-40B4-BE49-F238E27FC236}">
                <a16:creationId xmlns="" xmlns:a16="http://schemas.microsoft.com/office/drawing/2014/main" id="{EBF32FFD-B8A7-809A-99D0-D5229ADA3F04}"/>
              </a:ext>
            </a:extLst>
          </p:cNvPr>
          <p:cNvSpPr txBox="1"/>
          <p:nvPr/>
        </p:nvSpPr>
        <p:spPr>
          <a:xfrm>
            <a:off x="5354301" y="3765900"/>
            <a:ext cx="52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3</a:t>
            </a:r>
          </a:p>
        </p:txBody>
      </p:sp>
      <p:sp>
        <p:nvSpPr>
          <p:cNvPr id="26" name="타원 53">
            <a:extLst>
              <a:ext uri="{FF2B5EF4-FFF2-40B4-BE49-F238E27FC236}">
                <a16:creationId xmlns="" xmlns:a16="http://schemas.microsoft.com/office/drawing/2014/main" id="{48614C08-D0CD-5749-3ABC-504223C9A86A}"/>
              </a:ext>
            </a:extLst>
          </p:cNvPr>
          <p:cNvSpPr/>
          <p:nvPr/>
        </p:nvSpPr>
        <p:spPr>
          <a:xfrm>
            <a:off x="5089381" y="4901089"/>
            <a:ext cx="898591" cy="898591"/>
          </a:xfrm>
          <a:prstGeom prst="ellipse">
            <a:avLst/>
          </a:prstGeom>
          <a:solidFill>
            <a:schemeClr val="accent4"/>
          </a:solidFill>
          <a:ln w="76200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ko-KR" altLang="en-US"/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="" xmlns:a16="http://schemas.microsoft.com/office/drawing/2014/main" id="{5BA1898D-44EF-E5E6-C397-3F108D7F2730}"/>
              </a:ext>
            </a:extLst>
          </p:cNvPr>
          <p:cNvSpPr txBox="1"/>
          <p:nvPr/>
        </p:nvSpPr>
        <p:spPr>
          <a:xfrm>
            <a:off x="5354301" y="5027218"/>
            <a:ext cx="520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/>
              <a:t>4</a:t>
            </a:r>
          </a:p>
        </p:txBody>
      </p:sp>
      <p:sp>
        <p:nvSpPr>
          <p:cNvPr id="32" name="สี่เหลี่ยมผืนผ้า: มุมมน 31">
            <a:extLst>
              <a:ext uri="{FF2B5EF4-FFF2-40B4-BE49-F238E27FC236}">
                <a16:creationId xmlns="" xmlns:a16="http://schemas.microsoft.com/office/drawing/2014/main" id="{685940F8-6B34-DA75-3187-ABA0F4DAD2DD}"/>
              </a:ext>
            </a:extLst>
          </p:cNvPr>
          <p:cNvSpPr/>
          <p:nvPr/>
        </p:nvSpPr>
        <p:spPr>
          <a:xfrm>
            <a:off x="926129" y="2284840"/>
            <a:ext cx="3466887" cy="1754708"/>
          </a:xfrm>
          <a:prstGeom prst="roundRect">
            <a:avLst/>
          </a:prstGeom>
          <a:noFill/>
          <a:ln w="28575">
            <a:solidFill>
              <a:srgbClr val="547A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323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="" xmlns:a16="http://schemas.microsoft.com/office/drawing/2014/main" id="{43FECA4E-3AFF-C898-6653-027A6385CF4E}"/>
              </a:ext>
            </a:extLst>
          </p:cNvPr>
          <p:cNvSpPr txBox="1"/>
          <p:nvPr/>
        </p:nvSpPr>
        <p:spPr>
          <a:xfrm>
            <a:off x="716915" y="230657"/>
            <a:ext cx="32258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วิธีการจัดซื้อจัดจ้าง</a:t>
            </a:r>
            <a:endParaRPr lang="th-TH" sz="3600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="" xmlns:a16="http://schemas.microsoft.com/office/drawing/2014/main" id="{1E97312B-5721-027C-199A-B07FB4434F60}"/>
              </a:ext>
            </a:extLst>
          </p:cNvPr>
          <p:cNvSpPr/>
          <p:nvPr/>
        </p:nvSpPr>
        <p:spPr>
          <a:xfrm>
            <a:off x="596265" y="144409"/>
            <a:ext cx="3467100" cy="741363"/>
          </a:xfrm>
          <a:prstGeom prst="roundRect">
            <a:avLst/>
          </a:prstGeom>
          <a:noFill/>
          <a:ln w="28575">
            <a:solidFill>
              <a:srgbClr val="547A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วงรี 23">
            <a:extLst>
              <a:ext uri="{FF2B5EF4-FFF2-40B4-BE49-F238E27FC236}">
                <a16:creationId xmlns="" xmlns:a16="http://schemas.microsoft.com/office/drawing/2014/main" id="{EBCDEF49-ECB3-610F-9332-D9A914325B39}"/>
              </a:ext>
            </a:extLst>
          </p:cNvPr>
          <p:cNvSpPr/>
          <p:nvPr/>
        </p:nvSpPr>
        <p:spPr>
          <a:xfrm>
            <a:off x="2329815" y="977901"/>
            <a:ext cx="493713" cy="4937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5" name="แผนผังลำดับงาน: กระบวนการ 27">
            <a:extLst>
              <a:ext uri="{FF2B5EF4-FFF2-40B4-BE49-F238E27FC236}">
                <a16:creationId xmlns="" xmlns:a16="http://schemas.microsoft.com/office/drawing/2014/main" id="{6A1370ED-23DD-5B71-D531-990FB16A705F}"/>
              </a:ext>
            </a:extLst>
          </p:cNvPr>
          <p:cNvSpPr/>
          <p:nvPr/>
        </p:nvSpPr>
        <p:spPr>
          <a:xfrm>
            <a:off x="1310640" y="1609726"/>
            <a:ext cx="2533650" cy="7239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547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ประกาศเชิญชวนทั่วไป</a:t>
            </a:r>
          </a:p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วงเงินเกิน 500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,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000</a:t>
            </a:r>
            <a:r>
              <a:rPr lang="en-US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บาท</a:t>
            </a:r>
          </a:p>
        </p:txBody>
      </p:sp>
      <p:sp>
        <p:nvSpPr>
          <p:cNvPr id="26" name="วงรี 25">
            <a:extLst>
              <a:ext uri="{FF2B5EF4-FFF2-40B4-BE49-F238E27FC236}">
                <a16:creationId xmlns="" xmlns:a16="http://schemas.microsoft.com/office/drawing/2014/main" id="{25FEDC54-2324-9EF6-0336-E8AFB0A21595}"/>
              </a:ext>
            </a:extLst>
          </p:cNvPr>
          <p:cNvSpPr/>
          <p:nvPr/>
        </p:nvSpPr>
        <p:spPr>
          <a:xfrm>
            <a:off x="5255578" y="973138"/>
            <a:ext cx="588962" cy="4937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วงรี 26">
            <a:extLst>
              <a:ext uri="{FF2B5EF4-FFF2-40B4-BE49-F238E27FC236}">
                <a16:creationId xmlns="" xmlns:a16="http://schemas.microsoft.com/office/drawing/2014/main" id="{565B2596-ADBA-ADF3-3B06-6E7988A2CA35}"/>
              </a:ext>
            </a:extLst>
          </p:cNvPr>
          <p:cNvSpPr/>
          <p:nvPr/>
        </p:nvSpPr>
        <p:spPr>
          <a:xfrm>
            <a:off x="8954452" y="987425"/>
            <a:ext cx="493713" cy="493712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30" name="ตัวเชื่อมต่อตรง 29">
            <a:extLst>
              <a:ext uri="{FF2B5EF4-FFF2-40B4-BE49-F238E27FC236}">
                <a16:creationId xmlns="" xmlns:a16="http://schemas.microsoft.com/office/drawing/2014/main" id="{52F3662D-AFBC-234E-49A7-53D5BB2D5524}"/>
              </a:ext>
            </a:extLst>
          </p:cNvPr>
          <p:cNvCxnSpPr/>
          <p:nvPr/>
        </p:nvCxnSpPr>
        <p:spPr>
          <a:xfrm rot="16200000" flipH="1">
            <a:off x="2535396" y="1529557"/>
            <a:ext cx="11588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แผนผังลำดับงาน: กระบวนการ 31">
            <a:extLst>
              <a:ext uri="{FF2B5EF4-FFF2-40B4-BE49-F238E27FC236}">
                <a16:creationId xmlns="" xmlns:a16="http://schemas.microsoft.com/office/drawing/2014/main" id="{C04D3011-2274-77C7-5F79-E9E9C256F12A}"/>
              </a:ext>
            </a:extLst>
          </p:cNvPr>
          <p:cNvSpPr/>
          <p:nvPr/>
        </p:nvSpPr>
        <p:spPr>
          <a:xfrm>
            <a:off x="1488441" y="2551909"/>
            <a:ext cx="2349500" cy="604836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547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1.วิธีตลาดอิเล็กทรอนิกส์</a:t>
            </a:r>
          </a:p>
        </p:txBody>
      </p:sp>
      <p:sp>
        <p:nvSpPr>
          <p:cNvPr id="33" name="แผนผังลำดับงาน: กระบวนการ 35">
            <a:extLst>
              <a:ext uri="{FF2B5EF4-FFF2-40B4-BE49-F238E27FC236}">
                <a16:creationId xmlns="" xmlns:a16="http://schemas.microsoft.com/office/drawing/2014/main" id="{3701BC2F-8C73-A98A-4E9C-33CA0D2FA5C6}"/>
              </a:ext>
            </a:extLst>
          </p:cNvPr>
          <p:cNvSpPr/>
          <p:nvPr/>
        </p:nvSpPr>
        <p:spPr>
          <a:xfrm>
            <a:off x="1488440" y="3460750"/>
            <a:ext cx="2349501" cy="6350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547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2. วิธีประกวดราคาอิเล็กทรอนิกส์</a:t>
            </a:r>
            <a:endParaRPr lang="th-TH" sz="12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5" name="แผนผังลำดับงาน: กระบวนการ 39">
            <a:extLst>
              <a:ext uri="{FF2B5EF4-FFF2-40B4-BE49-F238E27FC236}">
                <a16:creationId xmlns="" xmlns:a16="http://schemas.microsoft.com/office/drawing/2014/main" id="{BA17AB95-6030-B18D-B0CF-06E753F15F0D}"/>
              </a:ext>
            </a:extLst>
          </p:cNvPr>
          <p:cNvSpPr/>
          <p:nvPr/>
        </p:nvSpPr>
        <p:spPr>
          <a:xfrm>
            <a:off x="1488441" y="4355305"/>
            <a:ext cx="2336800" cy="604836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547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3. วิธีสอบราคา</a:t>
            </a:r>
            <a:endParaRPr lang="th-TH" sz="12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7" name="แผนผังลำดับงาน: กระบวนการ 77">
            <a:extLst>
              <a:ext uri="{FF2B5EF4-FFF2-40B4-BE49-F238E27FC236}">
                <a16:creationId xmlns="" xmlns:a16="http://schemas.microsoft.com/office/drawing/2014/main" id="{5E605554-9B0A-DAD2-4C0A-9598474C1230}"/>
              </a:ext>
            </a:extLst>
          </p:cNvPr>
          <p:cNvSpPr/>
          <p:nvPr/>
        </p:nvSpPr>
        <p:spPr>
          <a:xfrm>
            <a:off x="4026852" y="1587501"/>
            <a:ext cx="3221031" cy="773112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547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วิธีคัดเลือก</a:t>
            </a:r>
          </a:p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มาตรา 56 (1)</a:t>
            </a:r>
          </a:p>
        </p:txBody>
      </p:sp>
      <p:sp>
        <p:nvSpPr>
          <p:cNvPr id="38" name="แผนผังลำดับงาน: กระบวนการ 78">
            <a:extLst>
              <a:ext uri="{FF2B5EF4-FFF2-40B4-BE49-F238E27FC236}">
                <a16:creationId xmlns="" xmlns:a16="http://schemas.microsoft.com/office/drawing/2014/main" id="{3AD76C46-1099-7867-9DEE-7E2FFF58785E}"/>
              </a:ext>
            </a:extLst>
          </p:cNvPr>
          <p:cNvSpPr/>
          <p:nvPr/>
        </p:nvSpPr>
        <p:spPr>
          <a:xfrm>
            <a:off x="4026852" y="2362201"/>
            <a:ext cx="3221038" cy="3933826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547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 eaLnBrk="1" hangingPunct="1">
              <a:buFontTx/>
              <a:buAutoNum type="thaiAlphaParenBoth"/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ใช้วิธีประกาศเชิญชวนทั่วไปแล้วไม่ได้ผล</a:t>
            </a:r>
          </a:p>
          <a:p>
            <a:pPr marL="457200" indent="-457200" eaLnBrk="1" hangingPunct="1">
              <a:buFontTx/>
              <a:buAutoNum type="thaiAlphaParenBoth"/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พัสดุคุณลักษณะพิเศษ</a:t>
            </a:r>
          </a:p>
          <a:p>
            <a:pPr marL="457200" indent="-457200" eaLnBrk="1" hangingPunct="1">
              <a:buFontTx/>
              <a:buAutoNum type="thaiAlphaParenBoth"/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จำเป็นเร่งด่วนไม่คาดหมาย</a:t>
            </a:r>
          </a:p>
          <a:p>
            <a:pPr marL="457200" indent="-457200" eaLnBrk="1" hangingPunct="1">
              <a:buFontTx/>
              <a:buAutoNum type="thaiAlphaParenBoth"/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มีข้อจำกัดทางเทคนิคต้องระบุยี่ห้อ</a:t>
            </a:r>
          </a:p>
          <a:p>
            <a:pPr marL="457200" indent="-457200" eaLnBrk="1" hangingPunct="1">
              <a:buFontTx/>
              <a:buAutoNum type="thaiAlphaParenBoth"/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ซื้อจากต่างประเทศ</a:t>
            </a:r>
          </a:p>
          <a:p>
            <a:pPr marL="457200" indent="-457200" eaLnBrk="1" hangingPunct="1">
              <a:buFontTx/>
              <a:buAutoNum type="thaiAlphaParenBoth"/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ราชการลับ</a:t>
            </a:r>
          </a:p>
          <a:p>
            <a:pPr marL="457200" indent="-457200" eaLnBrk="1" hangingPunct="1">
              <a:buFontTx/>
              <a:buAutoNum type="thaiAlphaParenBoth"/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พัสดุที่ต้องถอดตรวจประมาณราคา</a:t>
            </a:r>
          </a:p>
          <a:p>
            <a:pPr marL="457200" indent="-457200" eaLnBrk="1" hangingPunct="1">
              <a:buFontTx/>
              <a:buAutoNum type="thaiAlphaParenBoth"/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กรณีอื่นตามที่กำหนดในกฎกระทรวง</a:t>
            </a:r>
            <a:endParaRPr lang="th-TH" sz="12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9" name="แผนผังลำดับงาน: กระบวนการ 79">
            <a:extLst>
              <a:ext uri="{FF2B5EF4-FFF2-40B4-BE49-F238E27FC236}">
                <a16:creationId xmlns="" xmlns:a16="http://schemas.microsoft.com/office/drawing/2014/main" id="{001BCD4C-5C8C-4901-1757-9BE594C9C177}"/>
              </a:ext>
            </a:extLst>
          </p:cNvPr>
          <p:cNvSpPr/>
          <p:nvPr/>
        </p:nvSpPr>
        <p:spPr>
          <a:xfrm>
            <a:off x="7449494" y="1582737"/>
            <a:ext cx="3435350" cy="777875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547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วิธีเฉพาะเจาะจง</a:t>
            </a:r>
          </a:p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มาตรา 56(2) </a:t>
            </a:r>
          </a:p>
        </p:txBody>
      </p:sp>
      <p:sp>
        <p:nvSpPr>
          <p:cNvPr id="40" name="แผนผังลำดับงาน: กระบวนการ 80">
            <a:extLst>
              <a:ext uri="{FF2B5EF4-FFF2-40B4-BE49-F238E27FC236}">
                <a16:creationId xmlns="" xmlns:a16="http://schemas.microsoft.com/office/drawing/2014/main" id="{2A4BFA18-1171-A73F-1F07-F96A0682CC5A}"/>
              </a:ext>
            </a:extLst>
          </p:cNvPr>
          <p:cNvSpPr/>
          <p:nvPr/>
        </p:nvSpPr>
        <p:spPr>
          <a:xfrm>
            <a:off x="7449494" y="2357437"/>
            <a:ext cx="3435350" cy="3933825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547A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 eaLnBrk="1" hangingPunct="1">
              <a:buFontTx/>
              <a:buAutoNum type="thaiAlphaParenBoth"/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ใช้วิธีประกาศเชิญชวนทั่วไปแล้วไม่ได้ผล</a:t>
            </a:r>
          </a:p>
          <a:p>
            <a:pPr marL="457200" indent="-457200" eaLnBrk="1" hangingPunct="1">
              <a:buFontTx/>
              <a:buAutoNum type="thaiAlphaParenBoth"/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พัสดุที่มีการผลิตจำหน่ายก่อสร้างหรือให้บริการทั่วไปมีวงเงินจัดซื้อจัดจ้างตามกฎกระทรวง (ไม่เกิน 500</a:t>
            </a:r>
            <a:r>
              <a:rPr lang="en-US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,</a:t>
            </a: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000</a:t>
            </a:r>
            <a:r>
              <a:rPr lang="en-US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 </a:t>
            </a: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)</a:t>
            </a:r>
          </a:p>
          <a:p>
            <a:pPr marL="457200" indent="-457200" eaLnBrk="1" hangingPunct="1">
              <a:buFontTx/>
              <a:buAutoNum type="thaiAlphaParenBoth"/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มีผู้ขายรายเดียว/ไม่มีพัสดุทดแทน</a:t>
            </a:r>
          </a:p>
          <a:p>
            <a:pPr marL="457200" indent="-457200" eaLnBrk="1" hangingPunct="1">
              <a:buFontTx/>
              <a:buAutoNum type="thaiAlphaParenBoth"/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ฉุกเฉินเกิดจาอุบัติภัย/ภัยธรรมชาติ</a:t>
            </a:r>
          </a:p>
          <a:p>
            <a:pPr marL="457200" indent="-457200" eaLnBrk="1" hangingPunct="1">
              <a:buFontTx/>
              <a:buAutoNum type="thaiAlphaParenBoth"/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จัดซื้อไว้ก่อนแล้วต้องซื้อเพิ่มแต่มูลค่าไม่เกินการซื้อครั้งก่อน</a:t>
            </a:r>
          </a:p>
          <a:p>
            <a:pPr marL="457200" indent="-457200" eaLnBrk="1" hangingPunct="1">
              <a:buFontTx/>
              <a:buAutoNum type="thaiAlphaParenBoth"/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พัสดุขายทอดตลาดโดยรัฐ</a:t>
            </a:r>
          </a:p>
          <a:p>
            <a:pPr marL="457200" indent="-457200" eaLnBrk="1" hangingPunct="1">
              <a:buFontTx/>
              <a:buAutoNum type="thaiAlphaParenBoth"/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ที่ดิน สิ่งปลูกสร้างจำเป็นต้องซื้อเฉพาะแห่ง</a:t>
            </a:r>
          </a:p>
          <a:p>
            <a:pPr marL="457200" indent="-457200" eaLnBrk="1" hangingPunct="1">
              <a:buFontTx/>
              <a:buAutoNum type="thaiAlphaParenBoth"/>
              <a:defRPr/>
            </a:pPr>
            <a:r>
              <a:rPr lang="th-TH" dirty="0">
                <a:solidFill>
                  <a:schemeClr val="tx1"/>
                </a:solidFill>
                <a:latin typeface="Browallia New" panose="020B0604020202020204" pitchFamily="34" charset="-34"/>
                <a:cs typeface="Browallia New" panose="020B0604020202020204" pitchFamily="34" charset="-34"/>
              </a:rPr>
              <a:t>กรณีอื่นที่กำหนดในกฎกระทรวง</a:t>
            </a:r>
            <a:endParaRPr lang="th-TH" sz="1200" dirty="0">
              <a:solidFill>
                <a:schemeClr val="tx1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cxnSp>
        <p:nvCxnSpPr>
          <p:cNvPr id="41" name="ตัวเชื่อมต่อตรง 40">
            <a:extLst>
              <a:ext uri="{FF2B5EF4-FFF2-40B4-BE49-F238E27FC236}">
                <a16:creationId xmlns="" xmlns:a16="http://schemas.microsoft.com/office/drawing/2014/main" id="{B6260E67-5B3F-2B79-9144-1E27B26F4875}"/>
              </a:ext>
            </a:extLst>
          </p:cNvPr>
          <p:cNvCxnSpPr/>
          <p:nvPr/>
        </p:nvCxnSpPr>
        <p:spPr>
          <a:xfrm rot="16200000" flipH="1">
            <a:off x="5518309" y="1515269"/>
            <a:ext cx="115888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>
            <a:extLst>
              <a:ext uri="{FF2B5EF4-FFF2-40B4-BE49-F238E27FC236}">
                <a16:creationId xmlns="" xmlns:a16="http://schemas.microsoft.com/office/drawing/2014/main" id="{EB9D5A9A-405C-E615-9404-8EF6830085A9}"/>
              </a:ext>
            </a:extLst>
          </p:cNvPr>
          <p:cNvCxnSpPr>
            <a:cxnSpLocks/>
          </p:cNvCxnSpPr>
          <p:nvPr/>
        </p:nvCxnSpPr>
        <p:spPr>
          <a:xfrm rot="16200000" flipH="1">
            <a:off x="9167178" y="1524000"/>
            <a:ext cx="114300" cy="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: หักมุม 44">
            <a:extLst>
              <a:ext uri="{FF2B5EF4-FFF2-40B4-BE49-F238E27FC236}">
                <a16:creationId xmlns="" xmlns:a16="http://schemas.microsoft.com/office/drawing/2014/main" id="{9B727891-C715-59C1-9D79-A62BDDF85C0D}"/>
              </a:ext>
            </a:extLst>
          </p:cNvPr>
          <p:cNvCxnSpPr>
            <a:cxnSpLocks/>
            <a:stCxn id="25" idx="1"/>
            <a:endCxn id="32" idx="1"/>
          </p:cNvCxnSpPr>
          <p:nvPr/>
        </p:nvCxnSpPr>
        <p:spPr>
          <a:xfrm rot="10800000" flipH="1" flipV="1">
            <a:off x="1310639" y="1971675"/>
            <a:ext cx="177801" cy="882651"/>
          </a:xfrm>
          <a:prstGeom prst="bentConnector3">
            <a:avLst>
              <a:gd name="adj1" fmla="val -1285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: หักมุม 46">
            <a:extLst>
              <a:ext uri="{FF2B5EF4-FFF2-40B4-BE49-F238E27FC236}">
                <a16:creationId xmlns="" xmlns:a16="http://schemas.microsoft.com/office/drawing/2014/main" id="{875C478B-62BB-51E5-77CC-B34CFD20E73D}"/>
              </a:ext>
            </a:extLst>
          </p:cNvPr>
          <p:cNvCxnSpPr>
            <a:cxnSpLocks/>
            <a:stCxn id="25" idx="1"/>
            <a:endCxn id="33" idx="1"/>
          </p:cNvCxnSpPr>
          <p:nvPr/>
        </p:nvCxnSpPr>
        <p:spPr>
          <a:xfrm rot="10800000" flipH="1" flipV="1">
            <a:off x="1310640" y="1971676"/>
            <a:ext cx="177800" cy="1806574"/>
          </a:xfrm>
          <a:prstGeom prst="bentConnector3">
            <a:avLst>
              <a:gd name="adj1" fmla="val -1285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ตัวเชื่อมต่อ: หักมุม 48">
            <a:extLst>
              <a:ext uri="{FF2B5EF4-FFF2-40B4-BE49-F238E27FC236}">
                <a16:creationId xmlns="" xmlns:a16="http://schemas.microsoft.com/office/drawing/2014/main" id="{11178E2E-12ED-CA89-605C-062BADD1BF67}"/>
              </a:ext>
            </a:extLst>
          </p:cNvPr>
          <p:cNvCxnSpPr>
            <a:cxnSpLocks/>
            <a:stCxn id="25" idx="1"/>
            <a:endCxn id="35" idx="1"/>
          </p:cNvCxnSpPr>
          <p:nvPr/>
        </p:nvCxnSpPr>
        <p:spPr>
          <a:xfrm rot="10800000" flipH="1" flipV="1">
            <a:off x="1310639" y="1971675"/>
            <a:ext cx="177801" cy="2686047"/>
          </a:xfrm>
          <a:prstGeom prst="bentConnector3">
            <a:avLst>
              <a:gd name="adj1" fmla="val -1285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025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="" xmlns:a16="http://schemas.microsoft.com/office/drawing/2014/main" id="{05AF27D1-6193-FA2B-D489-0D23D75D025D}"/>
              </a:ext>
            </a:extLst>
          </p:cNvPr>
          <p:cNvSpPr txBox="1"/>
          <p:nvPr/>
        </p:nvSpPr>
        <p:spPr>
          <a:xfrm>
            <a:off x="2386012" y="839213"/>
            <a:ext cx="7419975" cy="2308324"/>
          </a:xfrm>
          <a:prstGeom prst="rect">
            <a:avLst/>
          </a:prstGeom>
          <a:noFill/>
          <a:ln w="19050">
            <a:solidFill>
              <a:srgbClr val="547A4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3200" dirty="0"/>
              <a:t>กฎกระทรวง</a:t>
            </a:r>
          </a:p>
          <a:p>
            <a:pPr algn="ctr"/>
            <a:r>
              <a:rPr lang="th-TH" sz="2800" dirty="0"/>
              <a:t>กำหนดวงเงินการจัดซื้อจัดจ้างพัสดุโดยวิธีเฉพาะเจาะจง </a:t>
            </a:r>
          </a:p>
          <a:p>
            <a:pPr algn="ctr"/>
            <a:r>
              <a:rPr lang="th-TH" sz="2800" dirty="0"/>
              <a:t>วงเงินการจัดซื้อจัดจ้างที่ไม่ทำข้อตกลงเป็นหนังสือ </a:t>
            </a:r>
          </a:p>
          <a:p>
            <a:pPr algn="ctr"/>
            <a:r>
              <a:rPr lang="th-TH" sz="2800" dirty="0"/>
              <a:t>และวงเงินการจัดซื้อจัดจ้างในการแต่งตั้งผู้ตรวจรับพัสดุ พ.ศ. 2560</a:t>
            </a:r>
          </a:p>
          <a:p>
            <a:pPr algn="ctr"/>
            <a:r>
              <a:rPr lang="th-TH" sz="2800" dirty="0"/>
              <a:t>ลงวันที่ 23 สิงหาคม พ.ศ. 2560</a:t>
            </a: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="" xmlns:a16="http://schemas.microsoft.com/office/drawing/2014/main" id="{47027EB3-44A2-BDA1-8F38-3A2DCE1CBF73}"/>
              </a:ext>
            </a:extLst>
          </p:cNvPr>
          <p:cNvSpPr txBox="1"/>
          <p:nvPr/>
        </p:nvSpPr>
        <p:spPr>
          <a:xfrm>
            <a:off x="2386012" y="3544548"/>
            <a:ext cx="7419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/>
              <a:t>การจัดซื้อจัดจ้างสินค้า งานบริการ หรืองานก่อสร้าง ที่มีการผลิต จำหน่าย ก่อสร้าง หรือให้บริการทั่วไป และมีวงเงินในการจัดซื้อจัดจ้างครั้งหนึ่งไม่เกิน 500,000 บาท </a:t>
            </a:r>
            <a:r>
              <a:rPr lang="th-TH" sz="2400" b="1" u="sng" dirty="0"/>
              <a:t>ให้ใช้วิธีเฉพาะเจาะจง</a:t>
            </a:r>
          </a:p>
          <a:p>
            <a:endParaRPr lang="th-TH" sz="24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400" dirty="0">
                <a:solidFill>
                  <a:srgbClr val="FF0000"/>
                </a:solidFill>
              </a:rPr>
              <a:t>ในกรณีที่การจัดซื้อจัดจ้างมีวงเงินเล็กน้อย</a:t>
            </a:r>
            <a:r>
              <a:rPr lang="th-TH" sz="2400" b="1" u="sng" dirty="0">
                <a:solidFill>
                  <a:srgbClr val="FF0000"/>
                </a:solidFill>
              </a:rPr>
              <a:t>ไม่เกิน 100,000 บาท </a:t>
            </a:r>
            <a:r>
              <a:rPr lang="th-TH" sz="2400" dirty="0">
                <a:solidFill>
                  <a:srgbClr val="FF0000"/>
                </a:solidFill>
              </a:rPr>
              <a:t>จะต้องแต่งตั้งบุคคลหนึ่งบุคคลใดเป็นผู้ตรวจรับพัสดุก็ได้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th-TH" sz="2400" b="1" u="sng" dirty="0"/>
          </a:p>
        </p:txBody>
      </p:sp>
    </p:spTree>
    <p:extLst>
      <p:ext uri="{BB962C8B-B14F-4D97-AF65-F5344CB8AC3E}">
        <p14:creationId xmlns:p14="http://schemas.microsoft.com/office/powerpoint/2010/main" val="19272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="" xmlns:a16="http://schemas.microsoft.com/office/drawing/2014/main" id="{DF6BFBD4-8C93-0ABA-FD26-82D660B2E87D}"/>
              </a:ext>
            </a:extLst>
          </p:cNvPr>
          <p:cNvSpPr txBox="1"/>
          <p:nvPr/>
        </p:nvSpPr>
        <p:spPr>
          <a:xfrm>
            <a:off x="4136951" y="512859"/>
            <a:ext cx="4480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Browallia New" panose="020B0604020202020204" pitchFamily="34" charset="-34"/>
                <a:cs typeface="Browallia New" pitchFamily="34" charset="-34"/>
              </a:rPr>
              <a:t>การจัดทำแผนจัดซื้อจัดจ้าง</a:t>
            </a:r>
            <a:r>
              <a:rPr lang="en-US" sz="3600" b="1" dirty="0">
                <a:latin typeface="Browallia New" panose="020B0604020202020204" pitchFamily="34" charset="-34"/>
                <a:cs typeface="Browallia New" pitchFamily="34" charset="-34"/>
              </a:rPr>
              <a:t>  </a:t>
            </a:r>
          </a:p>
          <a:p>
            <a:endParaRPr lang="th-TH" dirty="0"/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="" xmlns:a16="http://schemas.microsoft.com/office/drawing/2014/main" id="{BBA9F79F-8405-6B2F-9B17-B0514C916BBF}"/>
              </a:ext>
            </a:extLst>
          </p:cNvPr>
          <p:cNvSpPr/>
          <p:nvPr/>
        </p:nvSpPr>
        <p:spPr>
          <a:xfrm>
            <a:off x="4033136" y="432742"/>
            <a:ext cx="4107564" cy="654707"/>
          </a:xfrm>
          <a:prstGeom prst="roundRect">
            <a:avLst/>
          </a:prstGeom>
          <a:noFill/>
          <a:ln w="28575">
            <a:solidFill>
              <a:srgbClr val="547A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แผนผังลําดับงาน: กระบวนการสำรอง 3">
            <a:extLst>
              <a:ext uri="{FF2B5EF4-FFF2-40B4-BE49-F238E27FC236}">
                <a16:creationId xmlns="" xmlns:a16="http://schemas.microsoft.com/office/drawing/2014/main" id="{0AEF0108-C5A6-8C80-43C4-53C59E4FFAA0}"/>
              </a:ext>
            </a:extLst>
          </p:cNvPr>
          <p:cNvSpPr/>
          <p:nvPr/>
        </p:nvSpPr>
        <p:spPr>
          <a:xfrm>
            <a:off x="1289778" y="2200904"/>
            <a:ext cx="3061605" cy="78740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ได้รับความเห็นชอบวงเงินงบประมาณ</a:t>
            </a:r>
          </a:p>
        </p:txBody>
      </p:sp>
      <p:sp>
        <p:nvSpPr>
          <p:cNvPr id="5" name="แผนผังลำดับงาน: กระบวนการ 7">
            <a:extLst>
              <a:ext uri="{FF2B5EF4-FFF2-40B4-BE49-F238E27FC236}">
                <a16:creationId xmlns="" xmlns:a16="http://schemas.microsoft.com/office/drawing/2014/main" id="{FAECD74B-83FD-3B27-ED37-85919010FAF6}"/>
              </a:ext>
            </a:extLst>
          </p:cNvPr>
          <p:cNvSpPr/>
          <p:nvPr/>
        </p:nvSpPr>
        <p:spPr>
          <a:xfrm>
            <a:off x="1685160" y="3325148"/>
            <a:ext cx="2319024" cy="70485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ทำแผนจัดซื้อจัดจ้างประจำปี</a:t>
            </a:r>
          </a:p>
        </p:txBody>
      </p:sp>
      <p:sp>
        <p:nvSpPr>
          <p:cNvPr id="6" name="แผนผังลําดับงาน: การตัดสินใจ 5">
            <a:extLst>
              <a:ext uri="{FF2B5EF4-FFF2-40B4-BE49-F238E27FC236}">
                <a16:creationId xmlns="" xmlns:a16="http://schemas.microsoft.com/office/drawing/2014/main" id="{8223DE3A-84C4-5CD3-EAEA-37C6B267BA1C}"/>
              </a:ext>
            </a:extLst>
          </p:cNvPr>
          <p:cNvSpPr/>
          <p:nvPr/>
        </p:nvSpPr>
        <p:spPr>
          <a:xfrm>
            <a:off x="2022069" y="4408096"/>
            <a:ext cx="1776412" cy="966788"/>
          </a:xfrm>
          <a:prstGeom prst="flowChartDecis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ผู้มีอำนาจเห็นชอบ</a:t>
            </a:r>
          </a:p>
        </p:txBody>
      </p:sp>
      <p:sp>
        <p:nvSpPr>
          <p:cNvPr id="7" name="วงรี 6">
            <a:extLst>
              <a:ext uri="{FF2B5EF4-FFF2-40B4-BE49-F238E27FC236}">
                <a16:creationId xmlns="" xmlns:a16="http://schemas.microsoft.com/office/drawing/2014/main" id="{BB1AA9C1-E8BB-77CA-5781-674F70BB23FF}"/>
              </a:ext>
            </a:extLst>
          </p:cNvPr>
          <p:cNvSpPr/>
          <p:nvPr/>
        </p:nvSpPr>
        <p:spPr>
          <a:xfrm>
            <a:off x="2228684" y="1292870"/>
            <a:ext cx="1346200" cy="62071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>
                <a:solidFill>
                  <a:schemeClr val="tx1"/>
                </a:solidFill>
              </a:rPr>
              <a:t>ทำแผน</a:t>
            </a:r>
          </a:p>
        </p:txBody>
      </p:sp>
      <p:sp>
        <p:nvSpPr>
          <p:cNvPr id="8" name="แผนผังลำดับงาน: กระบวนการ 16">
            <a:extLst>
              <a:ext uri="{FF2B5EF4-FFF2-40B4-BE49-F238E27FC236}">
                <a16:creationId xmlns="" xmlns:a16="http://schemas.microsoft.com/office/drawing/2014/main" id="{B0B19484-968A-3E44-AF0F-10FC2C333163}"/>
              </a:ext>
            </a:extLst>
          </p:cNvPr>
          <p:cNvSpPr/>
          <p:nvPr/>
        </p:nvSpPr>
        <p:spPr>
          <a:xfrm>
            <a:off x="4862107" y="2967683"/>
            <a:ext cx="2635250" cy="14605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รายละเอียดแผนจัดซื้อจัดจ้าง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</a:rPr>
              <a:t>ชื่อโครงการ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</a:rPr>
              <a:t>วงเงินงบประมาณ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</a:rPr>
              <a:t>ระยะเวลาจัดซื้อจัดจ้าง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th-TH" sz="1800" dirty="0">
                <a:solidFill>
                  <a:schemeClr val="tx1"/>
                </a:solidFill>
              </a:rPr>
              <a:t>รายการอื่นที่กรมบัญชีกลางกำหนด</a:t>
            </a:r>
          </a:p>
        </p:txBody>
      </p:sp>
      <p:sp>
        <p:nvSpPr>
          <p:cNvPr id="9" name="แผนผังลำดับงาน: กระบวนการ 18">
            <a:extLst>
              <a:ext uri="{FF2B5EF4-FFF2-40B4-BE49-F238E27FC236}">
                <a16:creationId xmlns="" xmlns:a16="http://schemas.microsoft.com/office/drawing/2014/main" id="{636E7DBF-3728-FCFD-AA91-6D116085BB5B}"/>
              </a:ext>
            </a:extLst>
          </p:cNvPr>
          <p:cNvSpPr/>
          <p:nvPr/>
        </p:nvSpPr>
        <p:spPr>
          <a:xfrm>
            <a:off x="4831391" y="5286226"/>
            <a:ext cx="2490787" cy="1385888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ประกาศเผยแพร่ 3 ช่องทาง</a:t>
            </a:r>
          </a:p>
          <a:p>
            <a:pPr marL="457200" indent="-457200" eaLnBrk="1" hangingPunct="1">
              <a:defRPr/>
            </a:pPr>
            <a:r>
              <a:rPr lang="th-TH" sz="1800" dirty="0">
                <a:solidFill>
                  <a:schemeClr val="tx1"/>
                </a:solidFill>
              </a:rPr>
              <a:t>-เครือข่ายกรมบัญชีกลาง (</a:t>
            </a:r>
            <a:r>
              <a:rPr lang="en-US" sz="1800" dirty="0">
                <a:solidFill>
                  <a:schemeClr val="tx1"/>
                </a:solidFill>
              </a:rPr>
              <a:t>e-GP</a:t>
            </a:r>
            <a:r>
              <a:rPr lang="th-TH" sz="1800" dirty="0">
                <a:solidFill>
                  <a:schemeClr val="tx1"/>
                </a:solidFill>
              </a:rPr>
              <a:t>)</a:t>
            </a:r>
          </a:p>
          <a:p>
            <a:pPr marL="457200" indent="-457200" eaLnBrk="1" hangingPunct="1">
              <a:defRPr/>
            </a:pPr>
            <a:r>
              <a:rPr lang="en-US" sz="1800" dirty="0">
                <a:solidFill>
                  <a:schemeClr val="tx1"/>
                </a:solidFill>
              </a:rPr>
              <a:t>-website</a:t>
            </a:r>
            <a:r>
              <a:rPr lang="th-TH" sz="1800" dirty="0">
                <a:solidFill>
                  <a:schemeClr val="tx1"/>
                </a:solidFill>
              </a:rPr>
              <a:t> หน่วยงาน</a:t>
            </a:r>
          </a:p>
          <a:p>
            <a:pPr marL="457200" indent="-457200" eaLnBrk="1" hangingPunct="1">
              <a:defRPr/>
            </a:pPr>
            <a:r>
              <a:rPr lang="th-TH" sz="1800" dirty="0">
                <a:solidFill>
                  <a:schemeClr val="tx1"/>
                </a:solidFill>
              </a:rPr>
              <a:t>-ปิดประกาศที่หน่วยงาน</a:t>
            </a:r>
          </a:p>
        </p:txBody>
      </p:sp>
      <p:sp>
        <p:nvSpPr>
          <p:cNvPr id="10" name="แผนผังลําดับงาน: กระบวนการสำรอง 9">
            <a:extLst>
              <a:ext uri="{FF2B5EF4-FFF2-40B4-BE49-F238E27FC236}">
                <a16:creationId xmlns="" xmlns:a16="http://schemas.microsoft.com/office/drawing/2014/main" id="{7AFCB8A1-DE88-5336-10DB-93BFF21D5754}"/>
              </a:ext>
            </a:extLst>
          </p:cNvPr>
          <p:cNvSpPr/>
          <p:nvPr/>
        </p:nvSpPr>
        <p:spPr>
          <a:xfrm>
            <a:off x="8877134" y="2235238"/>
            <a:ext cx="1724025" cy="809625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แผนที่ประกาศแล้ว</a:t>
            </a:r>
          </a:p>
        </p:txBody>
      </p:sp>
      <p:sp>
        <p:nvSpPr>
          <p:cNvPr id="11" name="แผนผังลำดับงาน: กระบวนการ 20">
            <a:extLst>
              <a:ext uri="{FF2B5EF4-FFF2-40B4-BE49-F238E27FC236}">
                <a16:creationId xmlns="" xmlns:a16="http://schemas.microsoft.com/office/drawing/2014/main" id="{46267C09-219F-B66C-D7C2-12CFE4D8E65C}"/>
              </a:ext>
            </a:extLst>
          </p:cNvPr>
          <p:cNvSpPr/>
          <p:nvPr/>
        </p:nvSpPr>
        <p:spPr>
          <a:xfrm>
            <a:off x="7921458" y="3308997"/>
            <a:ext cx="3784989" cy="898524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เจ้าหน้าที่ทำรายงานพร้อมเหตุผลที่ขอเปลี่ยนแปลง</a:t>
            </a:r>
          </a:p>
        </p:txBody>
      </p:sp>
      <p:sp>
        <p:nvSpPr>
          <p:cNvPr id="12" name="แผนผังลําดับงาน: การตัดสินใจ 11">
            <a:extLst>
              <a:ext uri="{FF2B5EF4-FFF2-40B4-BE49-F238E27FC236}">
                <a16:creationId xmlns="" xmlns:a16="http://schemas.microsoft.com/office/drawing/2014/main" id="{EBA8415B-D6AA-ECB3-2809-C44C922E3AC7}"/>
              </a:ext>
            </a:extLst>
          </p:cNvPr>
          <p:cNvSpPr/>
          <p:nvPr/>
        </p:nvSpPr>
        <p:spPr>
          <a:xfrm>
            <a:off x="8948110" y="4455815"/>
            <a:ext cx="1797050" cy="1020762"/>
          </a:xfrm>
          <a:prstGeom prst="flowChartDecis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ผู้มีอำนาจเห็นชอบ</a:t>
            </a:r>
          </a:p>
        </p:txBody>
      </p:sp>
      <p:sp>
        <p:nvSpPr>
          <p:cNvPr id="13" name="แผนผังลําดับงาน: กระบวนการสำรอง 12">
            <a:extLst>
              <a:ext uri="{FF2B5EF4-FFF2-40B4-BE49-F238E27FC236}">
                <a16:creationId xmlns="" xmlns:a16="http://schemas.microsoft.com/office/drawing/2014/main" id="{1395EE3B-A4F6-DCD4-1ABB-AD457209C40C}"/>
              </a:ext>
            </a:extLst>
          </p:cNvPr>
          <p:cNvSpPr/>
          <p:nvPr/>
        </p:nvSpPr>
        <p:spPr>
          <a:xfrm>
            <a:off x="8974303" y="5743278"/>
            <a:ext cx="1724025" cy="693738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ประกาศเผยแพร่  แผนจัดซื้อจัดจ้าง</a:t>
            </a:r>
          </a:p>
        </p:txBody>
      </p:sp>
      <p:sp>
        <p:nvSpPr>
          <p:cNvPr id="14" name="แผนผังลำดับงาน: ตัวเชื่อมต่อ 13">
            <a:extLst>
              <a:ext uri="{FF2B5EF4-FFF2-40B4-BE49-F238E27FC236}">
                <a16:creationId xmlns="" xmlns:a16="http://schemas.microsoft.com/office/drawing/2014/main" id="{DA14F00D-15F3-90BC-B9D2-9134AB9B3F88}"/>
              </a:ext>
            </a:extLst>
          </p:cNvPr>
          <p:cNvSpPr/>
          <p:nvPr/>
        </p:nvSpPr>
        <p:spPr>
          <a:xfrm>
            <a:off x="9113671" y="1296886"/>
            <a:ext cx="1250950" cy="577850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>
                <a:solidFill>
                  <a:srgbClr val="FF0000"/>
                </a:solidFill>
              </a:rPr>
              <a:t>ปรับแผน</a:t>
            </a:r>
          </a:p>
        </p:txBody>
      </p:sp>
      <p:sp>
        <p:nvSpPr>
          <p:cNvPr id="15" name="ลูกศรลง 33">
            <a:extLst>
              <a:ext uri="{FF2B5EF4-FFF2-40B4-BE49-F238E27FC236}">
                <a16:creationId xmlns="" xmlns:a16="http://schemas.microsoft.com/office/drawing/2014/main" id="{A360BA6E-9CF8-83DD-FE62-6D22AEA97BB6}"/>
              </a:ext>
            </a:extLst>
          </p:cNvPr>
          <p:cNvSpPr/>
          <p:nvPr/>
        </p:nvSpPr>
        <p:spPr>
          <a:xfrm>
            <a:off x="2793594" y="1978521"/>
            <a:ext cx="220662" cy="1889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6" name="ลูกศรลง 35">
            <a:extLst>
              <a:ext uri="{FF2B5EF4-FFF2-40B4-BE49-F238E27FC236}">
                <a16:creationId xmlns="" xmlns:a16="http://schemas.microsoft.com/office/drawing/2014/main" id="{ED171611-C87E-A226-6F43-EAA67B0E0885}"/>
              </a:ext>
            </a:extLst>
          </p:cNvPr>
          <p:cNvSpPr/>
          <p:nvPr/>
        </p:nvSpPr>
        <p:spPr>
          <a:xfrm>
            <a:off x="2799944" y="3034209"/>
            <a:ext cx="220662" cy="188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7" name="ลูกศรลง 36">
            <a:extLst>
              <a:ext uri="{FF2B5EF4-FFF2-40B4-BE49-F238E27FC236}">
                <a16:creationId xmlns="" xmlns:a16="http://schemas.microsoft.com/office/drawing/2014/main" id="{B5FDEF98-F285-2226-40B0-99EDA371B9B1}"/>
              </a:ext>
            </a:extLst>
          </p:cNvPr>
          <p:cNvSpPr/>
          <p:nvPr/>
        </p:nvSpPr>
        <p:spPr>
          <a:xfrm>
            <a:off x="2825344" y="4164509"/>
            <a:ext cx="220662" cy="1889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8" name="ลูกศรลง 37">
            <a:extLst>
              <a:ext uri="{FF2B5EF4-FFF2-40B4-BE49-F238E27FC236}">
                <a16:creationId xmlns="" xmlns:a16="http://schemas.microsoft.com/office/drawing/2014/main" id="{D23A1BF3-3408-A42D-7BDA-A7BCAC139886}"/>
              </a:ext>
            </a:extLst>
          </p:cNvPr>
          <p:cNvSpPr/>
          <p:nvPr/>
        </p:nvSpPr>
        <p:spPr>
          <a:xfrm>
            <a:off x="2820581" y="5429746"/>
            <a:ext cx="220663" cy="1905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19" name="ลูกศรลง 38">
            <a:extLst>
              <a:ext uri="{FF2B5EF4-FFF2-40B4-BE49-F238E27FC236}">
                <a16:creationId xmlns="" xmlns:a16="http://schemas.microsoft.com/office/drawing/2014/main" id="{6631912F-808C-9FB2-2EAF-67D44B5411D8}"/>
              </a:ext>
            </a:extLst>
          </p:cNvPr>
          <p:cNvSpPr/>
          <p:nvPr/>
        </p:nvSpPr>
        <p:spPr>
          <a:xfrm>
            <a:off x="9625972" y="1978521"/>
            <a:ext cx="220663" cy="1889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20" name="ลูกศรลง 39">
            <a:extLst>
              <a:ext uri="{FF2B5EF4-FFF2-40B4-BE49-F238E27FC236}">
                <a16:creationId xmlns="" xmlns:a16="http://schemas.microsoft.com/office/drawing/2014/main" id="{541854CB-E3C1-DE25-1B7B-D19D3B0ABF1E}"/>
              </a:ext>
            </a:extLst>
          </p:cNvPr>
          <p:cNvSpPr/>
          <p:nvPr/>
        </p:nvSpPr>
        <p:spPr>
          <a:xfrm>
            <a:off x="9662485" y="3097709"/>
            <a:ext cx="220662" cy="1889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21" name="ลูกศรลง 40">
            <a:extLst>
              <a:ext uri="{FF2B5EF4-FFF2-40B4-BE49-F238E27FC236}">
                <a16:creationId xmlns="" xmlns:a16="http://schemas.microsoft.com/office/drawing/2014/main" id="{7859F103-69F1-EE24-4227-612A469A5C02}"/>
              </a:ext>
            </a:extLst>
          </p:cNvPr>
          <p:cNvSpPr/>
          <p:nvPr/>
        </p:nvSpPr>
        <p:spPr>
          <a:xfrm>
            <a:off x="9719635" y="4228009"/>
            <a:ext cx="220662" cy="18891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sp>
        <p:nvSpPr>
          <p:cNvPr id="22" name="ลูกศรลง 41">
            <a:extLst>
              <a:ext uri="{FF2B5EF4-FFF2-40B4-BE49-F238E27FC236}">
                <a16:creationId xmlns="" xmlns:a16="http://schemas.microsoft.com/office/drawing/2014/main" id="{6996A24C-C0DB-D700-6F93-7F0D9C5DB2FB}"/>
              </a:ext>
            </a:extLst>
          </p:cNvPr>
          <p:cNvSpPr/>
          <p:nvPr/>
        </p:nvSpPr>
        <p:spPr>
          <a:xfrm>
            <a:off x="9725985" y="5515471"/>
            <a:ext cx="220662" cy="1889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th-TH"/>
          </a:p>
        </p:txBody>
      </p:sp>
      <p:cxnSp>
        <p:nvCxnSpPr>
          <p:cNvPr id="23" name="ลูกศรเชื่อมต่อแบบตรง 22">
            <a:extLst>
              <a:ext uri="{FF2B5EF4-FFF2-40B4-BE49-F238E27FC236}">
                <a16:creationId xmlns="" xmlns:a16="http://schemas.microsoft.com/office/drawing/2014/main" id="{4468545F-3424-3A00-B9FA-1C693EBBD4D9}"/>
              </a:ext>
            </a:extLst>
          </p:cNvPr>
          <p:cNvCxnSpPr>
            <a:cxnSpLocks/>
          </p:cNvCxnSpPr>
          <p:nvPr/>
        </p:nvCxnSpPr>
        <p:spPr>
          <a:xfrm>
            <a:off x="4033135" y="5989340"/>
            <a:ext cx="636496" cy="0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23">
            <a:extLst>
              <a:ext uri="{FF2B5EF4-FFF2-40B4-BE49-F238E27FC236}">
                <a16:creationId xmlns="" xmlns:a16="http://schemas.microsoft.com/office/drawing/2014/main" id="{F9129A2A-C455-6AD1-0101-B3FD09DCE4CA}"/>
              </a:ext>
            </a:extLst>
          </p:cNvPr>
          <p:cNvCxnSpPr/>
          <p:nvPr/>
        </p:nvCxnSpPr>
        <p:spPr>
          <a:xfrm flipV="1">
            <a:off x="4216234" y="3772545"/>
            <a:ext cx="566738" cy="9525"/>
          </a:xfrm>
          <a:prstGeom prst="straightConnector1">
            <a:avLst/>
          </a:prstGeom>
          <a:ln w="22225"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ลูกศรเชื่อมต่อแบบตรง 24">
            <a:extLst>
              <a:ext uri="{FF2B5EF4-FFF2-40B4-BE49-F238E27FC236}">
                <a16:creationId xmlns="" xmlns:a16="http://schemas.microsoft.com/office/drawing/2014/main" id="{872C8F92-1DE0-0091-D804-BC57874E5F8F}"/>
              </a:ext>
            </a:extLst>
          </p:cNvPr>
          <p:cNvCxnSpPr>
            <a:cxnSpLocks/>
          </p:cNvCxnSpPr>
          <p:nvPr/>
        </p:nvCxnSpPr>
        <p:spPr>
          <a:xfrm flipH="1" flipV="1">
            <a:off x="7568047" y="5979170"/>
            <a:ext cx="1134194" cy="10170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แผนผังลําดับงาน: กระบวนการสำรอง 25">
            <a:extLst>
              <a:ext uri="{FF2B5EF4-FFF2-40B4-BE49-F238E27FC236}">
                <a16:creationId xmlns="" xmlns:a16="http://schemas.microsoft.com/office/drawing/2014/main" id="{BBF81AAB-A3B0-C8F7-1677-E6424BCC66D5}"/>
              </a:ext>
            </a:extLst>
          </p:cNvPr>
          <p:cNvSpPr/>
          <p:nvPr/>
        </p:nvSpPr>
        <p:spPr>
          <a:xfrm>
            <a:off x="2079634" y="5720408"/>
            <a:ext cx="1785938" cy="704850"/>
          </a:xfrm>
          <a:prstGeom prst="flowChartAlternate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ประกาศเผยแพร่      แผนจัดซื้อจัดจ้าง</a:t>
            </a:r>
          </a:p>
        </p:txBody>
      </p:sp>
    </p:spTree>
    <p:extLst>
      <p:ext uri="{BB962C8B-B14F-4D97-AF65-F5344CB8AC3E}">
        <p14:creationId xmlns:p14="http://schemas.microsoft.com/office/powerpoint/2010/main" val="2806396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กล่องข้อความ 1">
            <a:extLst>
              <a:ext uri="{FF2B5EF4-FFF2-40B4-BE49-F238E27FC236}">
                <a16:creationId xmlns="" xmlns:a16="http://schemas.microsoft.com/office/drawing/2014/main" id="{263E290E-1F99-6F1F-E73D-A20DA633F27E}"/>
              </a:ext>
            </a:extLst>
          </p:cNvPr>
          <p:cNvSpPr txBox="1"/>
          <p:nvPr/>
        </p:nvSpPr>
        <p:spPr>
          <a:xfrm>
            <a:off x="1485900" y="800100"/>
            <a:ext cx="43307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>
                <a:latin typeface="Browallia New" panose="020B0604020202020204" pitchFamily="34" charset="-34"/>
                <a:cs typeface="Browallia New" pitchFamily="34" charset="-34"/>
              </a:rPr>
              <a:t>กำหนดราคากลาง</a:t>
            </a:r>
            <a:r>
              <a:rPr lang="en-US" sz="4000" b="1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</a:t>
            </a:r>
          </a:p>
          <a:p>
            <a:endParaRPr lang="th-TH" dirty="0"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สี่เหลี่ยมผืนผ้า: มุมมน 2">
            <a:extLst>
              <a:ext uri="{FF2B5EF4-FFF2-40B4-BE49-F238E27FC236}">
                <a16:creationId xmlns="" xmlns:a16="http://schemas.microsoft.com/office/drawing/2014/main" id="{60B8B20A-0206-85EE-BE73-E68D840601E1}"/>
              </a:ext>
            </a:extLst>
          </p:cNvPr>
          <p:cNvSpPr/>
          <p:nvPr/>
        </p:nvSpPr>
        <p:spPr>
          <a:xfrm>
            <a:off x="1397000" y="711199"/>
            <a:ext cx="3149600" cy="848043"/>
          </a:xfrm>
          <a:prstGeom prst="roundRect">
            <a:avLst/>
          </a:prstGeom>
          <a:noFill/>
          <a:ln w="28575">
            <a:solidFill>
              <a:srgbClr val="547A4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="" xmlns:a16="http://schemas.microsoft.com/office/drawing/2014/main" id="{40D433F2-78B9-9565-D9FA-F9A0BCFA4FEB}"/>
              </a:ext>
            </a:extLst>
          </p:cNvPr>
          <p:cNvSpPr txBox="1"/>
          <p:nvPr/>
        </p:nvSpPr>
        <p:spPr>
          <a:xfrm>
            <a:off x="4749800" y="892432"/>
            <a:ext cx="62865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u="sng" dirty="0">
                <a:latin typeface="Browallia New" panose="020B0604020202020204" pitchFamily="34" charset="-34"/>
                <a:cs typeface="Browallia New" pitchFamily="34" charset="-34"/>
              </a:rPr>
              <a:t>วงเงินเกิน 100</a:t>
            </a:r>
            <a:r>
              <a:rPr lang="en-US" sz="2800" b="1" u="sng" dirty="0">
                <a:latin typeface="Browallia New" panose="020B0604020202020204" pitchFamily="34" charset="-34"/>
                <a:cs typeface="Browallia New" pitchFamily="34" charset="-34"/>
              </a:rPr>
              <a:t>,000 </a:t>
            </a:r>
            <a:r>
              <a:rPr lang="th-TH" sz="2800" b="1" u="sng" dirty="0">
                <a:latin typeface="Browallia New" panose="020B0604020202020204" pitchFamily="34" charset="-34"/>
                <a:cs typeface="Browallia New" pitchFamily="34" charset="-34"/>
              </a:rPr>
              <a:t>บาท ต้องกำหนดราคากลาง</a:t>
            </a:r>
            <a:r>
              <a:rPr lang="en-US" sz="2800" b="1" u="sng" dirty="0">
                <a:latin typeface="Browallia New" panose="020B0604020202020204" pitchFamily="34" charset="-34"/>
                <a:cs typeface="Browallia New" pitchFamily="34" charset="-34"/>
              </a:rPr>
              <a:t> </a:t>
            </a:r>
            <a:r>
              <a:rPr lang="th-TH" sz="2800" b="1" u="sng" dirty="0">
                <a:latin typeface="Browallia New" panose="020B0604020202020204" pitchFamily="34" charset="-34"/>
                <a:cs typeface="Browallia New" pitchFamily="34" charset="-34"/>
              </a:rPr>
              <a:t>(ทุกวิธี)</a:t>
            </a:r>
            <a:r>
              <a:rPr lang="en-US" sz="2800" b="1" u="sng" dirty="0">
                <a:latin typeface="Browallia New" panose="020B0604020202020204" pitchFamily="34" charset="-34"/>
                <a:cs typeface="Browallia New" panose="020B0604020202020204" pitchFamily="34" charset="-34"/>
              </a:rPr>
              <a:t> </a:t>
            </a:r>
          </a:p>
          <a:p>
            <a:endParaRPr lang="th-TH" dirty="0"/>
          </a:p>
        </p:txBody>
      </p:sp>
      <p:sp>
        <p:nvSpPr>
          <p:cNvPr id="7" name="แผนผังลำดับงาน: กระบวนการ 7">
            <a:extLst>
              <a:ext uri="{FF2B5EF4-FFF2-40B4-BE49-F238E27FC236}">
                <a16:creationId xmlns="" xmlns:a16="http://schemas.microsoft.com/office/drawing/2014/main" id="{3D9844B8-FC38-5157-9A31-ABB1976B6C62}"/>
              </a:ext>
            </a:extLst>
          </p:cNvPr>
          <p:cNvSpPr/>
          <p:nvPr/>
        </p:nvSpPr>
        <p:spPr>
          <a:xfrm>
            <a:off x="8156303" y="3340416"/>
            <a:ext cx="2006600" cy="998537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ราคาซื้อครั้งหลังสุดไม่เกิน 2 ปี</a:t>
            </a:r>
          </a:p>
        </p:txBody>
      </p:sp>
      <p:sp>
        <p:nvSpPr>
          <p:cNvPr id="8" name="วงรี 7">
            <a:extLst>
              <a:ext uri="{FF2B5EF4-FFF2-40B4-BE49-F238E27FC236}">
                <a16:creationId xmlns="" xmlns:a16="http://schemas.microsoft.com/office/drawing/2014/main" id="{E70BBE18-A03E-9201-A0D7-E33137C505A9}"/>
              </a:ext>
            </a:extLst>
          </p:cNvPr>
          <p:cNvSpPr/>
          <p:nvPr/>
        </p:nvSpPr>
        <p:spPr>
          <a:xfrm>
            <a:off x="2143125" y="2762565"/>
            <a:ext cx="493712" cy="49371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9" name="แผนผังลำดับงาน: กระบวนการ 16">
            <a:extLst>
              <a:ext uri="{FF2B5EF4-FFF2-40B4-BE49-F238E27FC236}">
                <a16:creationId xmlns="" xmlns:a16="http://schemas.microsoft.com/office/drawing/2014/main" id="{5E85BD93-76EC-CD94-863C-046F83A2C1E8}"/>
              </a:ext>
            </a:extLst>
          </p:cNvPr>
          <p:cNvSpPr/>
          <p:nvPr/>
        </p:nvSpPr>
        <p:spPr>
          <a:xfrm>
            <a:off x="4951140" y="2262188"/>
            <a:ext cx="1890713" cy="892175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ราคาอ้างอิงของกรมบัญชีกลาง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0" name="แผนผังลำดับงาน: กระบวนการ 18">
            <a:extLst>
              <a:ext uri="{FF2B5EF4-FFF2-40B4-BE49-F238E27FC236}">
                <a16:creationId xmlns="" xmlns:a16="http://schemas.microsoft.com/office/drawing/2014/main" id="{3D09C286-5333-9214-5CA8-A10F6AD91B26}"/>
              </a:ext>
            </a:extLst>
          </p:cNvPr>
          <p:cNvSpPr/>
          <p:nvPr/>
        </p:nvSpPr>
        <p:spPr>
          <a:xfrm>
            <a:off x="4951140" y="4541838"/>
            <a:ext cx="1954213" cy="925512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ราคามาตรฐาน        สำนักงบประมาณ</a:t>
            </a:r>
            <a:endParaRPr lang="th-TH" sz="1800" dirty="0">
              <a:solidFill>
                <a:schemeClr val="tx1"/>
              </a:solidFill>
            </a:endParaRPr>
          </a:p>
        </p:txBody>
      </p:sp>
      <p:sp>
        <p:nvSpPr>
          <p:cNvPr id="11" name="แผนผังลำดับงาน: กระบวนการ 20">
            <a:extLst>
              <a:ext uri="{FF2B5EF4-FFF2-40B4-BE49-F238E27FC236}">
                <a16:creationId xmlns="" xmlns:a16="http://schemas.microsoft.com/office/drawing/2014/main" id="{4653063B-6063-CC00-0415-B04965F2AC5B}"/>
              </a:ext>
            </a:extLst>
          </p:cNvPr>
          <p:cNvSpPr/>
          <p:nvPr/>
        </p:nvSpPr>
        <p:spPr>
          <a:xfrm>
            <a:off x="8176941" y="2019300"/>
            <a:ext cx="1985962" cy="914400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ราคาจากการสืบราคาท้องตลาด</a:t>
            </a:r>
          </a:p>
        </p:txBody>
      </p:sp>
      <p:sp>
        <p:nvSpPr>
          <p:cNvPr id="12" name="แผนผังลำดับงาน: กระบวนการ 26">
            <a:extLst>
              <a:ext uri="{FF2B5EF4-FFF2-40B4-BE49-F238E27FC236}">
                <a16:creationId xmlns="" xmlns:a16="http://schemas.microsoft.com/office/drawing/2014/main" id="{85AF4541-9312-BF23-F6F3-4747DCFE0A48}"/>
              </a:ext>
            </a:extLst>
          </p:cNvPr>
          <p:cNvSpPr/>
          <p:nvPr/>
        </p:nvSpPr>
        <p:spPr>
          <a:xfrm>
            <a:off x="8143603" y="4745669"/>
            <a:ext cx="1955800" cy="962025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ราคาอื่นใดตามแนวปฏิบัติของหน่วยงานรัฐนั้น</a:t>
            </a:r>
          </a:p>
        </p:txBody>
      </p:sp>
      <p:sp>
        <p:nvSpPr>
          <p:cNvPr id="13" name="แผนผังลำดับงาน: กระบวนการ 27">
            <a:extLst>
              <a:ext uri="{FF2B5EF4-FFF2-40B4-BE49-F238E27FC236}">
                <a16:creationId xmlns="" xmlns:a16="http://schemas.microsoft.com/office/drawing/2014/main" id="{D3B1AC59-C23A-5A71-836D-22EF8E9B44C3}"/>
              </a:ext>
            </a:extLst>
          </p:cNvPr>
          <p:cNvSpPr/>
          <p:nvPr/>
        </p:nvSpPr>
        <p:spPr>
          <a:xfrm>
            <a:off x="1344612" y="3349940"/>
            <a:ext cx="2090738" cy="989013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dirty="0">
                <a:solidFill>
                  <a:schemeClr val="tx1"/>
                </a:solidFill>
              </a:rPr>
              <a:t>ราคาตามหลักเกณฑ์ที่คณะกรรมการราคากลางกำหนด</a:t>
            </a:r>
          </a:p>
        </p:txBody>
      </p:sp>
      <p:sp>
        <p:nvSpPr>
          <p:cNvPr id="14" name="แผนผังลําดับงาน: การตัดสินใจ 13">
            <a:extLst>
              <a:ext uri="{FF2B5EF4-FFF2-40B4-BE49-F238E27FC236}">
                <a16:creationId xmlns="" xmlns:a16="http://schemas.microsoft.com/office/drawing/2014/main" id="{8C1321FF-ADC1-F608-17BB-F0EE75653B4B}"/>
              </a:ext>
            </a:extLst>
          </p:cNvPr>
          <p:cNvSpPr/>
          <p:nvPr/>
        </p:nvSpPr>
        <p:spPr>
          <a:xfrm>
            <a:off x="4089128" y="3433763"/>
            <a:ext cx="998537" cy="835025"/>
          </a:xfrm>
          <a:prstGeom prst="flowChartDecis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1600" dirty="0">
                <a:solidFill>
                  <a:srgbClr val="FF0000"/>
                </a:solidFill>
              </a:rPr>
              <a:t>ไม่มี (1)</a:t>
            </a:r>
          </a:p>
        </p:txBody>
      </p:sp>
      <p:sp>
        <p:nvSpPr>
          <p:cNvPr id="15" name="วงรี 14">
            <a:extLst>
              <a:ext uri="{FF2B5EF4-FFF2-40B4-BE49-F238E27FC236}">
                <a16:creationId xmlns="" xmlns:a16="http://schemas.microsoft.com/office/drawing/2014/main" id="{3ED6BAE5-D363-36DF-D733-A0FF0CC928F6}"/>
              </a:ext>
            </a:extLst>
          </p:cNvPr>
          <p:cNvSpPr/>
          <p:nvPr/>
        </p:nvSpPr>
        <p:spPr>
          <a:xfrm>
            <a:off x="5659165" y="1657350"/>
            <a:ext cx="495300" cy="49371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วงรี 15">
            <a:extLst>
              <a:ext uri="{FF2B5EF4-FFF2-40B4-BE49-F238E27FC236}">
                <a16:creationId xmlns="" xmlns:a16="http://schemas.microsoft.com/office/drawing/2014/main" id="{59B0D55D-68B1-0A08-C715-09938BC53D48}"/>
              </a:ext>
            </a:extLst>
          </p:cNvPr>
          <p:cNvSpPr/>
          <p:nvPr/>
        </p:nvSpPr>
        <p:spPr>
          <a:xfrm>
            <a:off x="8770665" y="1447800"/>
            <a:ext cx="493713" cy="49371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2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2" name="แผนผังลําดับงาน: การตัดสินใจ 21">
            <a:extLst>
              <a:ext uri="{FF2B5EF4-FFF2-40B4-BE49-F238E27FC236}">
                <a16:creationId xmlns="" xmlns:a16="http://schemas.microsoft.com/office/drawing/2014/main" id="{A363B09B-857F-6116-EF36-CF943E873B8F}"/>
              </a:ext>
            </a:extLst>
          </p:cNvPr>
          <p:cNvSpPr/>
          <p:nvPr/>
        </p:nvSpPr>
        <p:spPr>
          <a:xfrm>
            <a:off x="6627540" y="3429000"/>
            <a:ext cx="939800" cy="798513"/>
          </a:xfrm>
          <a:prstGeom prst="flowChartDecisi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th-TH" sz="1600" dirty="0">
                <a:solidFill>
                  <a:srgbClr val="FF0000"/>
                </a:solidFill>
              </a:rPr>
              <a:t>ไม่มี (2)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="" xmlns:a16="http://schemas.microsoft.com/office/drawing/2014/main" id="{255FFDD3-2C0F-D257-F1EB-CEFC387A6FD1}"/>
              </a:ext>
            </a:extLst>
          </p:cNvPr>
          <p:cNvSpPr>
            <a:spLocks noChangeArrowheads="1"/>
          </p:cNvSpPr>
          <p:nvPr/>
        </p:nvSpPr>
        <p:spPr bwMode="white">
          <a:xfrm>
            <a:off x="1524000" y="5529261"/>
            <a:ext cx="3205655" cy="1125758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eaLnBrk="1" hangingPunct="1">
              <a:defRPr/>
            </a:pPr>
            <a:r>
              <a:rPr lang="th-TH" sz="2000" b="1" dirty="0">
                <a:latin typeface="Browallia New" pitchFamily="34" charset="-34"/>
                <a:cs typeface="Browallia New" pitchFamily="34" charset="-34"/>
              </a:rPr>
              <a:t>ประกาศเผยแพร่ราคากลาง 3 ช่องทาง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th-TH" sz="1200" dirty="0"/>
              <a:t>เว็บไซต์ของหน่วยงาน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th-TH" sz="1200" dirty="0"/>
              <a:t>ปิดประกาศ ณ สถานที่ปิดประกาศของหน่วยงาน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th-TH" sz="1200" dirty="0"/>
              <a:t>ระบบเครือข่ายสารสนเทศของกรมบัญชีกลาง  </a:t>
            </a:r>
            <a:r>
              <a:rPr lang="en-US" sz="1200" dirty="0"/>
              <a:t>e-GP</a:t>
            </a:r>
            <a:r>
              <a:rPr lang="th-TH" sz="1200" dirty="0"/>
              <a:t> </a:t>
            </a:r>
            <a:endParaRPr lang="en-US" sz="1200" dirty="0"/>
          </a:p>
        </p:txBody>
      </p:sp>
      <p:cxnSp>
        <p:nvCxnSpPr>
          <p:cNvPr id="36" name="ตัวเชื่อมต่อ: หักมุม 35">
            <a:extLst>
              <a:ext uri="{FF2B5EF4-FFF2-40B4-BE49-F238E27FC236}">
                <a16:creationId xmlns="" xmlns:a16="http://schemas.microsoft.com/office/drawing/2014/main" id="{D5F4019B-1EB9-D679-C47D-B8A519D32E7D}"/>
              </a:ext>
            </a:extLst>
          </p:cNvPr>
          <p:cNvCxnSpPr>
            <a:stCxn id="9" idx="3"/>
            <a:endCxn id="22" idx="0"/>
          </p:cNvCxnSpPr>
          <p:nvPr/>
        </p:nvCxnSpPr>
        <p:spPr>
          <a:xfrm>
            <a:off x="6841853" y="2708276"/>
            <a:ext cx="255587" cy="720724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ตัวเชื่อมต่อ: หักมุม 37">
            <a:extLst>
              <a:ext uri="{FF2B5EF4-FFF2-40B4-BE49-F238E27FC236}">
                <a16:creationId xmlns="" xmlns:a16="http://schemas.microsoft.com/office/drawing/2014/main" id="{F1C19F89-03BB-A4FC-D1C9-D104DB6C468E}"/>
              </a:ext>
            </a:extLst>
          </p:cNvPr>
          <p:cNvCxnSpPr>
            <a:stCxn id="10" idx="3"/>
            <a:endCxn id="22" idx="2"/>
          </p:cNvCxnSpPr>
          <p:nvPr/>
        </p:nvCxnSpPr>
        <p:spPr>
          <a:xfrm flipV="1">
            <a:off x="6905353" y="4227513"/>
            <a:ext cx="192087" cy="777081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ตัวเชื่อมต่อ: หักมุม 39">
            <a:extLst>
              <a:ext uri="{FF2B5EF4-FFF2-40B4-BE49-F238E27FC236}">
                <a16:creationId xmlns="" xmlns:a16="http://schemas.microsoft.com/office/drawing/2014/main" id="{DECCC478-3B5E-638D-629F-3FBD30AD1D6F}"/>
              </a:ext>
            </a:extLst>
          </p:cNvPr>
          <p:cNvCxnSpPr>
            <a:stCxn id="14" idx="0"/>
            <a:endCxn id="9" idx="1"/>
          </p:cNvCxnSpPr>
          <p:nvPr/>
        </p:nvCxnSpPr>
        <p:spPr>
          <a:xfrm rot="5400000" flipH="1" flipV="1">
            <a:off x="4407025" y="2889649"/>
            <a:ext cx="725487" cy="3627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ตัวเชื่อมต่อ: หักมุม 41">
            <a:extLst>
              <a:ext uri="{FF2B5EF4-FFF2-40B4-BE49-F238E27FC236}">
                <a16:creationId xmlns="" xmlns:a16="http://schemas.microsoft.com/office/drawing/2014/main" id="{51616E07-3DDC-429B-B499-7CF4912BADC8}"/>
              </a:ext>
            </a:extLst>
          </p:cNvPr>
          <p:cNvCxnSpPr>
            <a:stCxn id="14" idx="2"/>
            <a:endCxn id="10" idx="1"/>
          </p:cNvCxnSpPr>
          <p:nvPr/>
        </p:nvCxnSpPr>
        <p:spPr>
          <a:xfrm rot="16200000" flipH="1">
            <a:off x="4401865" y="4455319"/>
            <a:ext cx="735806" cy="36274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ตัวเชื่อมต่อ: หักมุม 43">
            <a:extLst>
              <a:ext uri="{FF2B5EF4-FFF2-40B4-BE49-F238E27FC236}">
                <a16:creationId xmlns="" xmlns:a16="http://schemas.microsoft.com/office/drawing/2014/main" id="{BE89D716-E42F-22CD-BED6-90BA72D2D16E}"/>
              </a:ext>
            </a:extLst>
          </p:cNvPr>
          <p:cNvCxnSpPr>
            <a:stCxn id="22" idx="3"/>
            <a:endCxn id="7" idx="1"/>
          </p:cNvCxnSpPr>
          <p:nvPr/>
        </p:nvCxnSpPr>
        <p:spPr>
          <a:xfrm>
            <a:off x="7567340" y="3828257"/>
            <a:ext cx="588963" cy="11428"/>
          </a:xfrm>
          <a:prstGeom prst="bentConnector3">
            <a:avLst>
              <a:gd name="adj1" fmla="val 9140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ตัวเชื่อมต่อ: หักมุม 45">
            <a:extLst>
              <a:ext uri="{FF2B5EF4-FFF2-40B4-BE49-F238E27FC236}">
                <a16:creationId xmlns="" xmlns:a16="http://schemas.microsoft.com/office/drawing/2014/main" id="{EC202827-F031-C2C4-10C9-9ED6DECA60F9}"/>
              </a:ext>
            </a:extLst>
          </p:cNvPr>
          <p:cNvCxnSpPr>
            <a:stCxn id="22" idx="3"/>
            <a:endCxn id="11" idx="1"/>
          </p:cNvCxnSpPr>
          <p:nvPr/>
        </p:nvCxnSpPr>
        <p:spPr>
          <a:xfrm flipV="1">
            <a:off x="7567340" y="2476500"/>
            <a:ext cx="609601" cy="1351757"/>
          </a:xfrm>
          <a:prstGeom prst="bentConnector3">
            <a:avLst>
              <a:gd name="adj1" fmla="val 475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ตัวเชื่อมต่อ: หักมุม 47">
            <a:extLst>
              <a:ext uri="{FF2B5EF4-FFF2-40B4-BE49-F238E27FC236}">
                <a16:creationId xmlns="" xmlns:a16="http://schemas.microsoft.com/office/drawing/2014/main" id="{7B3448DB-3688-B3C4-3506-98728D103429}"/>
              </a:ext>
            </a:extLst>
          </p:cNvPr>
          <p:cNvCxnSpPr>
            <a:cxnSpLocks/>
            <a:stCxn id="22" idx="3"/>
            <a:endCxn id="12" idx="1"/>
          </p:cNvCxnSpPr>
          <p:nvPr/>
        </p:nvCxnSpPr>
        <p:spPr>
          <a:xfrm>
            <a:off x="7567340" y="3828257"/>
            <a:ext cx="576263" cy="139842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ตัวเชื่อมต่อ: หักมุม 49">
            <a:extLst>
              <a:ext uri="{FF2B5EF4-FFF2-40B4-BE49-F238E27FC236}">
                <a16:creationId xmlns="" xmlns:a16="http://schemas.microsoft.com/office/drawing/2014/main" id="{2ECDC550-5C1C-2172-0C97-0E1B019F1659}"/>
              </a:ext>
            </a:extLst>
          </p:cNvPr>
          <p:cNvCxnSpPr>
            <a:stCxn id="13" idx="3"/>
            <a:endCxn id="14" idx="1"/>
          </p:cNvCxnSpPr>
          <p:nvPr/>
        </p:nvCxnSpPr>
        <p:spPr>
          <a:xfrm>
            <a:off x="3435350" y="3844447"/>
            <a:ext cx="653778" cy="6829"/>
          </a:xfrm>
          <a:prstGeom prst="bentConnector3">
            <a:avLst>
              <a:gd name="adj1" fmla="val 9079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8983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47A4D"/>
      </a:accent1>
      <a:accent2>
        <a:srgbClr val="F2BFAD"/>
      </a:accent2>
      <a:accent3>
        <a:srgbClr val="F7EAD7"/>
      </a:accent3>
      <a:accent4>
        <a:srgbClr val="AABCA6"/>
      </a:accent4>
      <a:accent5>
        <a:srgbClr val="FFCFC5"/>
      </a:accent5>
      <a:accent6>
        <a:srgbClr val="F7EAD7"/>
      </a:accent6>
      <a:hlink>
        <a:srgbClr val="0563C1"/>
      </a:hlink>
      <a:folHlink>
        <a:srgbClr val="954F72"/>
      </a:folHlink>
    </a:clrScheme>
    <a:fontScheme name="กำหนดเอง 3">
      <a:majorFont>
        <a:latin typeface="Kanit Bold"/>
        <a:ea typeface=""/>
        <a:cs typeface="Angsana New"/>
      </a:majorFont>
      <a:minorFont>
        <a:latin typeface="Kanit Light"/>
        <a:ea typeface=""/>
        <a:cs typeface="Cordi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BD3FBAA-0332-42ED-BCB1-73F551557658}" vid="{50ECB3B8-DF2C-4BC2-BE2B-15355F2CD4C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 - PowerPointHub</Template>
  <TotalTime>563</TotalTime>
  <Words>1960</Words>
  <Application>Microsoft Office PowerPoint</Application>
  <PresentationFormat>แบบจอกว้าง</PresentationFormat>
  <Paragraphs>302</Paragraphs>
  <Slides>21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10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21</vt:i4>
      </vt:variant>
    </vt:vector>
  </HeadingPairs>
  <TitlesOfParts>
    <vt:vector size="32" baseType="lpstr">
      <vt:lpstr>Wingdings</vt:lpstr>
      <vt:lpstr>Arial</vt:lpstr>
      <vt:lpstr>Kanit Bold</vt:lpstr>
      <vt:lpstr>Cordia New</vt:lpstr>
      <vt:lpstr>Browallia New</vt:lpstr>
      <vt:lpstr>Angsana New</vt:lpstr>
      <vt:lpstr>Courier New</vt:lpstr>
      <vt:lpstr>Calibri</vt:lpstr>
      <vt:lpstr>TH SarabunPSK</vt:lpstr>
      <vt:lpstr>Kanit Light</vt:lpstr>
      <vt:lpstr>Office Theme</vt:lpstr>
      <vt:lpstr>แนวทางการจัดซื้อจัดจ้าง </vt:lpstr>
      <vt:lpstr>งานนำเสนอ PowerPoint</vt:lpstr>
      <vt:lpstr>งานนำเสนอ PowerPoint</vt:lpstr>
      <vt:lpstr> คำสั่งสำนักงานปลัดกระทรวงแรงงาน ที่ 440/2563 ลงวันที่ 21 พ.ค. 2563 เรื่อง มอบอำนาจด้านการบริหารงบประมาณ การเงิน การคลัง และการพัสดุ  ให้ผู้ว่าราชการจังหวัดแบบบูรณาการ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ถาม - ตอบ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Phakawan Wongpetanan</dc:creator>
  <cp:lastModifiedBy>Acer</cp:lastModifiedBy>
  <cp:revision>43</cp:revision>
  <cp:lastPrinted>2024-03-14T11:03:38Z</cp:lastPrinted>
  <dcterms:created xsi:type="dcterms:W3CDTF">2020-09-12T06:02:56Z</dcterms:created>
  <dcterms:modified xsi:type="dcterms:W3CDTF">2024-03-14T11:47:33Z</dcterms:modified>
</cp:coreProperties>
</file>